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1046" r:id="rId3"/>
    <p:sldId id="1090" r:id="rId5"/>
    <p:sldId id="1118" r:id="rId6"/>
    <p:sldId id="1135" r:id="rId7"/>
    <p:sldId id="1123" r:id="rId8"/>
    <p:sldId id="1047" r:id="rId9"/>
    <p:sldId id="1052" r:id="rId10"/>
    <p:sldId id="1054" r:id="rId11"/>
    <p:sldId id="1069" r:id="rId12"/>
    <p:sldId id="1068" r:id="rId13"/>
    <p:sldId id="1071" r:id="rId14"/>
    <p:sldId id="1089" r:id="rId15"/>
    <p:sldId id="1122" r:id="rId16"/>
    <p:sldId id="1115" r:id="rId17"/>
    <p:sldId id="1063" r:id="rId18"/>
    <p:sldId id="1119" r:id="rId19"/>
  </p:sldIdLst>
  <p:sldSz cx="12192635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fbba403-e6f3-4416-a055-200e8f8ebcb4}">
          <p14:sldIdLst>
            <p14:sldId id="1046"/>
            <p14:sldId id="1090"/>
            <p14:sldId id="1118"/>
            <p14:sldId id="1135"/>
            <p14:sldId id="1123"/>
            <p14:sldId id="1047"/>
            <p14:sldId id="1052"/>
            <p14:sldId id="1054"/>
            <p14:sldId id="1069"/>
            <p14:sldId id="1068"/>
            <p14:sldId id="1071"/>
            <p14:sldId id="1089"/>
            <p14:sldId id="1122"/>
            <p14:sldId id="1115"/>
            <p14:sldId id="1063"/>
            <p14:sldId id="11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62" userDrawn="1">
          <p15:clr>
            <a:srgbClr val="A4A3A4"/>
          </p15:clr>
        </p15:guide>
        <p15:guide id="2" pos="39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nkPad" initials="T" lastIdx="1" clrIdx="0"/>
  <p:cmAuthor id="2" name="User" initials="U" lastIdx="4" clrIdx="1"/>
  <p:cmAuthor id="0" name="Saku Uchikawa" initials="SU" lastIdx="11" clrIdx="0"/>
  <p:cmAuthor id="4" name="Chris French" initials="CF" lastIdx="68" clrIdx="4"/>
  <p:cmAuthor id="5" name="Raman Sharma" initials="RS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6316"/>
    <a:srgbClr val="7C7CD2"/>
    <a:srgbClr val="7271CE"/>
    <a:srgbClr val="099DDA"/>
    <a:srgbClr val="62B8E4"/>
    <a:srgbClr val="F5E6DC"/>
    <a:srgbClr val="77BE55"/>
    <a:srgbClr val="47B5E3"/>
    <a:srgbClr val="807CB9"/>
    <a:srgbClr val="E35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062"/>
        <p:guide pos="39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230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657" y="1143000"/>
            <a:ext cx="548668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1. Comprehensive Device Management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解说：设备管理，OLT,ONU，路由器等，特别是第三方设备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Explanation: CMS excels in managing a wide range of devices, covering key components like OLT and ONU, and goes the extra mile by seamlessly integrating with third-party devices.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2. Flexible Deployment Options:</a:t>
            </a:r>
            <a:endParaRPr lang="zh-CN" altLang="en-US"/>
          </a:p>
          <a:p>
            <a:r>
              <a:rPr lang="zh-CN" altLang="en-US"/>
              <a:t>解说：</a:t>
            </a:r>
            <a:r>
              <a:rPr lang="zh-CN" altLang="en-US">
                <a:sym typeface="+mn-ea"/>
              </a:rPr>
              <a:t>部署方式灵活，SaaS/私有，APP， 将我们，分销商，运营商，终端用户形成了闭环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Explanation: CMS offers adaptability in deployment methods, catering to user preferences with options like Software as a Service (SaaS), private deployment, and accessible APP services. This creates a closed-loop ecosystem connecting our company, distributors, operators, and end-users.</a:t>
            </a:r>
            <a:endParaRPr lang="zh-CN" altLang="en-US">
              <a:sym typeface="+mn-ea"/>
            </a:endParaRPr>
          </a:p>
          <a:p>
            <a:endParaRPr lang="en-US" altLang="zh-CN"/>
          </a:p>
          <a:p>
            <a:r>
              <a:rPr lang="en-US" altLang="zh-CN"/>
              <a:t>3. </a:t>
            </a:r>
            <a:r>
              <a:rPr lang="zh-CN" altLang="en-US">
                <a:sym typeface="+mn-ea"/>
              </a:rPr>
              <a:t>Optimal Solution through Software-Hardware Synergy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软硬件配合提供最佳解决方案，相对单纯软件或硬件很难做到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Explanation: Unlike standalone software or hardware solutions, CMS ensures optimal performance and addresses complex needs by seamlessly integrating software and hardware components. This synergy results in a more comprehensive and effective solution.</a:t>
            </a:r>
            <a:endParaRPr lang="zh-CN" altLang="en-US"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image" Target="../media/image1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22.xml"/><Relationship Id="rId3" Type="http://schemas.openxmlformats.org/officeDocument/2006/relationships/image" Target="../media/image4.jpeg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首页背景-0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8" y="0"/>
            <a:ext cx="12192000" cy="6858635"/>
          </a:xfrm>
          <a:prstGeom prst="rect">
            <a:avLst/>
          </a:prstGeom>
        </p:spPr>
      </p:pic>
      <p:pic>
        <p:nvPicPr>
          <p:cNvPr id="7" name="图片 6" descr="logo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00443" y="915670"/>
            <a:ext cx="1153795" cy="53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635" y="0"/>
            <a:ext cx="12193270" cy="6858000"/>
          </a:xfrm>
          <a:prstGeom prst="rect">
            <a:avLst/>
          </a:prstGeom>
          <a:solidFill>
            <a:srgbClr val="DE631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G:\资料文件\设计资料\2. VI\LOGO\西迪特\20230712\logo_2.pnglogo_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lum bright="100000"/>
          </a:blip>
          <a:srcRect l="89" r="89"/>
          <a:stretch>
            <a:fillRect/>
          </a:stretch>
        </p:blipFill>
        <p:spPr>
          <a:xfrm>
            <a:off x="10993120" y="447040"/>
            <a:ext cx="772160" cy="35496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>
            <p:custDataLst>
              <p:tags r:id="rId4"/>
            </p:custDataLst>
          </p:nvPr>
        </p:nvCxnSpPr>
        <p:spPr>
          <a:xfrm>
            <a:off x="426720" y="351155"/>
            <a:ext cx="113385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353300" y="0"/>
            <a:ext cx="4839335" cy="68586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93120" y="447040"/>
            <a:ext cx="772160" cy="354965"/>
          </a:xfrm>
          <a:prstGeom prst="rect">
            <a:avLst/>
          </a:prstGeom>
        </p:spPr>
      </p:pic>
      <p:pic>
        <p:nvPicPr>
          <p:cNvPr id="4" name="图片 3" descr="首页背景-0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l="36131" t="36426" r="38901"/>
          <a:stretch>
            <a:fillRect/>
          </a:stretch>
        </p:blipFill>
        <p:spPr>
          <a:xfrm rot="5400000">
            <a:off x="364808" y="5791518"/>
            <a:ext cx="876300" cy="1256665"/>
          </a:xfrm>
          <a:prstGeom prst="rect">
            <a:avLst/>
          </a:prstGeom>
        </p:spPr>
      </p:pic>
      <p:pic>
        <p:nvPicPr>
          <p:cNvPr id="21" name="图片 20" descr="首页背景-0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rcRect l="36131" t="36426" r="38901"/>
          <a:stretch>
            <a:fillRect/>
          </a:stretch>
        </p:blipFill>
        <p:spPr>
          <a:xfrm>
            <a:off x="6476683" y="395288"/>
            <a:ext cx="876300" cy="125666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>
            <p:custDataLst>
              <p:tags r:id="rId7"/>
            </p:custDataLst>
          </p:nvPr>
        </p:nvCxnSpPr>
        <p:spPr>
          <a:xfrm>
            <a:off x="426720" y="351155"/>
            <a:ext cx="11338560" cy="0"/>
          </a:xfrm>
          <a:prstGeom prst="line">
            <a:avLst/>
          </a:prstGeom>
          <a:ln>
            <a:solidFill>
              <a:srgbClr val="DE6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93120" y="447040"/>
            <a:ext cx="772160" cy="35496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>
            <p:custDataLst>
              <p:tags r:id="rId4"/>
            </p:custDataLst>
          </p:nvPr>
        </p:nvCxnSpPr>
        <p:spPr>
          <a:xfrm>
            <a:off x="426720" y="351155"/>
            <a:ext cx="11338560" cy="0"/>
          </a:xfrm>
          <a:prstGeom prst="line">
            <a:avLst/>
          </a:prstGeom>
          <a:ln>
            <a:solidFill>
              <a:srgbClr val="DE6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首页背景-0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l="36131" t="36426" r="38901"/>
          <a:stretch>
            <a:fillRect/>
          </a:stretch>
        </p:blipFill>
        <p:spPr>
          <a:xfrm rot="10800000">
            <a:off x="0" y="5193665"/>
            <a:ext cx="876935" cy="1257935"/>
          </a:xfrm>
          <a:prstGeom prst="rect">
            <a:avLst/>
          </a:prstGeom>
        </p:spPr>
      </p:pic>
      <p:pic>
        <p:nvPicPr>
          <p:cNvPr id="4" name="图片 3" descr="首页背景-0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rcRect l="36131" t="36426" r="38901"/>
          <a:stretch>
            <a:fillRect/>
          </a:stretch>
        </p:blipFill>
        <p:spPr>
          <a:xfrm rot="10800000" flipH="1">
            <a:off x="11325225" y="1175385"/>
            <a:ext cx="876935" cy="1257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首页背景-0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36131" t="36426" r="38901"/>
          <a:stretch>
            <a:fillRect/>
          </a:stretch>
        </p:blipFill>
        <p:spPr>
          <a:xfrm rot="10800000" flipH="1">
            <a:off x="11324590" y="5193665"/>
            <a:ext cx="876935" cy="1257935"/>
          </a:xfrm>
          <a:prstGeom prst="rect">
            <a:avLst/>
          </a:prstGeom>
        </p:spPr>
      </p:pic>
      <p:pic>
        <p:nvPicPr>
          <p:cNvPr id="9" name="图片 8" descr="首页背景-0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rcRect l="36131" t="36426" r="38901"/>
          <a:stretch>
            <a:fillRect/>
          </a:stretch>
        </p:blipFill>
        <p:spPr>
          <a:xfrm rot="10800000">
            <a:off x="-635" y="1175385"/>
            <a:ext cx="876935" cy="1257935"/>
          </a:xfrm>
          <a:prstGeom prst="rect">
            <a:avLst/>
          </a:prstGeom>
        </p:spPr>
      </p:pic>
      <p:pic>
        <p:nvPicPr>
          <p:cNvPr id="7" name="图片 6" descr="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993120" y="447040"/>
            <a:ext cx="772160" cy="35496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>
            <p:custDataLst>
              <p:tags r:id="rId7"/>
            </p:custDataLst>
          </p:nvPr>
        </p:nvCxnSpPr>
        <p:spPr>
          <a:xfrm>
            <a:off x="426720" y="351155"/>
            <a:ext cx="11338560" cy="0"/>
          </a:xfrm>
          <a:prstGeom prst="line">
            <a:avLst/>
          </a:prstGeom>
          <a:ln>
            <a:solidFill>
              <a:srgbClr val="DE6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93120" y="447040"/>
            <a:ext cx="772160" cy="35496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>
            <p:custDataLst>
              <p:tags r:id="rId4"/>
            </p:custDataLst>
          </p:nvPr>
        </p:nvCxnSpPr>
        <p:spPr>
          <a:xfrm>
            <a:off x="426720" y="351155"/>
            <a:ext cx="11338560" cy="0"/>
          </a:xfrm>
          <a:prstGeom prst="line">
            <a:avLst/>
          </a:prstGeom>
          <a:ln>
            <a:solidFill>
              <a:srgbClr val="DE6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首页背景-0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l="36131" t="36426" r="38901"/>
          <a:stretch>
            <a:fillRect/>
          </a:stretch>
        </p:blipFill>
        <p:spPr>
          <a:xfrm>
            <a:off x="11315700" y="5306695"/>
            <a:ext cx="876935" cy="1257935"/>
          </a:xfrm>
          <a:prstGeom prst="rect">
            <a:avLst/>
          </a:prstGeom>
        </p:spPr>
      </p:pic>
      <p:pic>
        <p:nvPicPr>
          <p:cNvPr id="8" name="图片 7" descr="首页背景-0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rcRect l="36131" t="36426" r="38901"/>
          <a:stretch>
            <a:fillRect/>
          </a:stretch>
        </p:blipFill>
        <p:spPr>
          <a:xfrm rot="5400000">
            <a:off x="628650" y="5791200"/>
            <a:ext cx="876935" cy="1257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G:\工作文件\1. 西迪特\1. 宣传资料\6. PPT\尾页.jpg尾页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1323" t="9" r="1356" b="4306"/>
          <a:stretch>
            <a:fillRect/>
          </a:stretch>
        </p:blipFill>
        <p:spPr>
          <a:xfrm>
            <a:off x="-635" y="635"/>
            <a:ext cx="12192000" cy="6858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20360" y="988695"/>
            <a:ext cx="135191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image" Target="../media/image39.png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4.xml"/><Relationship Id="rId17" Type="http://schemas.openxmlformats.org/officeDocument/2006/relationships/tags" Target="../tags/tag143.xml"/><Relationship Id="rId16" Type="http://schemas.openxmlformats.org/officeDocument/2006/relationships/tags" Target="../tags/tag142.xml"/><Relationship Id="rId15" Type="http://schemas.openxmlformats.org/officeDocument/2006/relationships/tags" Target="../tags/tag141.xml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tags" Target="../tags/tag12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image" Target="../media/image41.png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9" Type="http://schemas.openxmlformats.org/officeDocument/2006/relationships/slideLayout" Target="../slideLayouts/slideLayout4.xml"/><Relationship Id="rId18" Type="http://schemas.openxmlformats.org/officeDocument/2006/relationships/tags" Target="../tags/tag158.xml"/><Relationship Id="rId17" Type="http://schemas.openxmlformats.org/officeDocument/2006/relationships/tags" Target="../tags/tag157.xml"/><Relationship Id="rId16" Type="http://schemas.openxmlformats.org/officeDocument/2006/relationships/tags" Target="../tags/tag156.xml"/><Relationship Id="rId15" Type="http://schemas.openxmlformats.org/officeDocument/2006/relationships/tags" Target="../tags/tag155.xml"/><Relationship Id="rId14" Type="http://schemas.openxmlformats.org/officeDocument/2006/relationships/tags" Target="../tags/tag154.xml"/><Relationship Id="rId13" Type="http://schemas.openxmlformats.org/officeDocument/2006/relationships/image" Target="../media/image27.jpeg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tags" Target="../tags/tag14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image" Target="../media/image44.png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image" Target="../media/image43.png"/><Relationship Id="rId24" Type="http://schemas.openxmlformats.org/officeDocument/2006/relationships/notesSlide" Target="../notesSlides/notesSlide7.xml"/><Relationship Id="rId23" Type="http://schemas.openxmlformats.org/officeDocument/2006/relationships/slideLayout" Target="../slideLayouts/slideLayout6.xml"/><Relationship Id="rId22" Type="http://schemas.openxmlformats.org/officeDocument/2006/relationships/tags" Target="../tags/tag177.xml"/><Relationship Id="rId21" Type="http://schemas.openxmlformats.org/officeDocument/2006/relationships/tags" Target="../tags/tag176.xml"/><Relationship Id="rId20" Type="http://schemas.openxmlformats.org/officeDocument/2006/relationships/tags" Target="../tags/tag175.xml"/><Relationship Id="rId2" Type="http://schemas.openxmlformats.org/officeDocument/2006/relationships/tags" Target="../tags/tag160.xml"/><Relationship Id="rId19" Type="http://schemas.openxmlformats.org/officeDocument/2006/relationships/tags" Target="../tags/tag174.xml"/><Relationship Id="rId18" Type="http://schemas.openxmlformats.org/officeDocument/2006/relationships/tags" Target="../tags/tag173.xml"/><Relationship Id="rId17" Type="http://schemas.openxmlformats.org/officeDocument/2006/relationships/tags" Target="../tags/tag172.xml"/><Relationship Id="rId16" Type="http://schemas.openxmlformats.org/officeDocument/2006/relationships/tags" Target="../tags/tag171.xml"/><Relationship Id="rId15" Type="http://schemas.openxmlformats.org/officeDocument/2006/relationships/tags" Target="../tags/tag170.xml"/><Relationship Id="rId14" Type="http://schemas.openxmlformats.org/officeDocument/2006/relationships/tags" Target="../tags/tag169.xml"/><Relationship Id="rId13" Type="http://schemas.openxmlformats.org/officeDocument/2006/relationships/image" Target="../media/image45.png"/><Relationship Id="rId12" Type="http://schemas.openxmlformats.org/officeDocument/2006/relationships/tags" Target="../tags/tag168.xml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tags" Target="../tags/tag15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tags" Target="../tags/tag17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image" Target="../media/image49.png"/><Relationship Id="rId7" Type="http://schemas.openxmlformats.org/officeDocument/2006/relationships/tags" Target="../tags/tag184.xml"/><Relationship Id="rId6" Type="http://schemas.openxmlformats.org/officeDocument/2006/relationships/image" Target="../media/image48.png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9" Type="http://schemas.openxmlformats.org/officeDocument/2006/relationships/notesSlide" Target="../notesSlides/notesSlide8.xml"/><Relationship Id="rId38" Type="http://schemas.openxmlformats.org/officeDocument/2006/relationships/slideLayout" Target="../slideLayouts/slideLayout4.xml"/><Relationship Id="rId37" Type="http://schemas.openxmlformats.org/officeDocument/2006/relationships/tags" Target="../tags/tag210.xml"/><Relationship Id="rId36" Type="http://schemas.openxmlformats.org/officeDocument/2006/relationships/tags" Target="../tags/tag209.xml"/><Relationship Id="rId35" Type="http://schemas.openxmlformats.org/officeDocument/2006/relationships/tags" Target="../tags/tag208.xml"/><Relationship Id="rId34" Type="http://schemas.openxmlformats.org/officeDocument/2006/relationships/tags" Target="../tags/tag207.xml"/><Relationship Id="rId33" Type="http://schemas.openxmlformats.org/officeDocument/2006/relationships/tags" Target="../tags/tag206.xml"/><Relationship Id="rId32" Type="http://schemas.openxmlformats.org/officeDocument/2006/relationships/tags" Target="../tags/tag205.xml"/><Relationship Id="rId31" Type="http://schemas.openxmlformats.org/officeDocument/2006/relationships/tags" Target="../tags/tag204.xml"/><Relationship Id="rId30" Type="http://schemas.openxmlformats.org/officeDocument/2006/relationships/tags" Target="../tags/tag203.xml"/><Relationship Id="rId3" Type="http://schemas.openxmlformats.org/officeDocument/2006/relationships/tags" Target="../tags/tag181.xml"/><Relationship Id="rId29" Type="http://schemas.openxmlformats.org/officeDocument/2006/relationships/tags" Target="../tags/tag202.xml"/><Relationship Id="rId28" Type="http://schemas.openxmlformats.org/officeDocument/2006/relationships/tags" Target="../tags/tag201.xml"/><Relationship Id="rId27" Type="http://schemas.openxmlformats.org/officeDocument/2006/relationships/tags" Target="../tags/tag200.xml"/><Relationship Id="rId26" Type="http://schemas.openxmlformats.org/officeDocument/2006/relationships/tags" Target="../tags/tag199.xml"/><Relationship Id="rId25" Type="http://schemas.openxmlformats.org/officeDocument/2006/relationships/image" Target="../media/image52.png"/><Relationship Id="rId24" Type="http://schemas.openxmlformats.org/officeDocument/2006/relationships/tags" Target="../tags/tag198.xml"/><Relationship Id="rId23" Type="http://schemas.openxmlformats.org/officeDocument/2006/relationships/tags" Target="../tags/tag197.xml"/><Relationship Id="rId22" Type="http://schemas.openxmlformats.org/officeDocument/2006/relationships/tags" Target="../tags/tag196.xml"/><Relationship Id="rId21" Type="http://schemas.openxmlformats.org/officeDocument/2006/relationships/tags" Target="../tags/tag195.xml"/><Relationship Id="rId20" Type="http://schemas.openxmlformats.org/officeDocument/2006/relationships/tags" Target="../tags/tag194.xml"/><Relationship Id="rId2" Type="http://schemas.openxmlformats.org/officeDocument/2006/relationships/tags" Target="../tags/tag180.xml"/><Relationship Id="rId19" Type="http://schemas.openxmlformats.org/officeDocument/2006/relationships/tags" Target="../tags/tag193.xml"/><Relationship Id="rId18" Type="http://schemas.openxmlformats.org/officeDocument/2006/relationships/tags" Target="../tags/tag192.xml"/><Relationship Id="rId17" Type="http://schemas.openxmlformats.org/officeDocument/2006/relationships/tags" Target="../tags/tag191.xml"/><Relationship Id="rId16" Type="http://schemas.openxmlformats.org/officeDocument/2006/relationships/tags" Target="../tags/tag190.xml"/><Relationship Id="rId15" Type="http://schemas.openxmlformats.org/officeDocument/2006/relationships/image" Target="../media/image51.png"/><Relationship Id="rId14" Type="http://schemas.openxmlformats.org/officeDocument/2006/relationships/tags" Target="../tags/tag189.xml"/><Relationship Id="rId13" Type="http://schemas.openxmlformats.org/officeDocument/2006/relationships/image" Target="../media/image50.png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tags" Target="../tags/tag17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image" Target="../media/image9.png"/><Relationship Id="rId7" Type="http://schemas.openxmlformats.org/officeDocument/2006/relationships/tags" Target="../tags/tag216.xml"/><Relationship Id="rId6" Type="http://schemas.openxmlformats.org/officeDocument/2006/relationships/image" Target="../media/image8.png"/><Relationship Id="rId5" Type="http://schemas.openxmlformats.org/officeDocument/2006/relationships/tags" Target="../tags/tag215.xml"/><Relationship Id="rId4" Type="http://schemas.openxmlformats.org/officeDocument/2006/relationships/image" Target="../media/image7.png"/><Relationship Id="rId36" Type="http://schemas.openxmlformats.org/officeDocument/2006/relationships/notesSlide" Target="../notesSlides/notesSlide10.xml"/><Relationship Id="rId35" Type="http://schemas.openxmlformats.org/officeDocument/2006/relationships/slideLayout" Target="../slideLayouts/slideLayout4.xml"/><Relationship Id="rId34" Type="http://schemas.openxmlformats.org/officeDocument/2006/relationships/image" Target="../media/image22.png"/><Relationship Id="rId33" Type="http://schemas.openxmlformats.org/officeDocument/2006/relationships/tags" Target="../tags/tag229.xml"/><Relationship Id="rId32" Type="http://schemas.openxmlformats.org/officeDocument/2006/relationships/image" Target="../media/image21.png"/><Relationship Id="rId31" Type="http://schemas.openxmlformats.org/officeDocument/2006/relationships/tags" Target="../tags/tag228.xml"/><Relationship Id="rId30" Type="http://schemas.openxmlformats.org/officeDocument/2006/relationships/image" Target="../media/image20.png"/><Relationship Id="rId3" Type="http://schemas.openxmlformats.org/officeDocument/2006/relationships/tags" Target="../tags/tag214.xml"/><Relationship Id="rId29" Type="http://schemas.openxmlformats.org/officeDocument/2006/relationships/tags" Target="../tags/tag227.xml"/><Relationship Id="rId28" Type="http://schemas.openxmlformats.org/officeDocument/2006/relationships/image" Target="../media/image19.png"/><Relationship Id="rId27" Type="http://schemas.openxmlformats.org/officeDocument/2006/relationships/tags" Target="../tags/tag226.xml"/><Relationship Id="rId26" Type="http://schemas.openxmlformats.org/officeDocument/2006/relationships/image" Target="../media/image18.png"/><Relationship Id="rId25" Type="http://schemas.openxmlformats.org/officeDocument/2006/relationships/tags" Target="../tags/tag225.xml"/><Relationship Id="rId24" Type="http://schemas.openxmlformats.org/officeDocument/2006/relationships/image" Target="../media/image17.png"/><Relationship Id="rId23" Type="http://schemas.openxmlformats.org/officeDocument/2006/relationships/tags" Target="../tags/tag224.xml"/><Relationship Id="rId22" Type="http://schemas.openxmlformats.org/officeDocument/2006/relationships/image" Target="../media/image16.png"/><Relationship Id="rId21" Type="http://schemas.openxmlformats.org/officeDocument/2006/relationships/tags" Target="../tags/tag223.xml"/><Relationship Id="rId20" Type="http://schemas.openxmlformats.org/officeDocument/2006/relationships/image" Target="../media/image15.png"/><Relationship Id="rId2" Type="http://schemas.openxmlformats.org/officeDocument/2006/relationships/image" Target="../media/image6.png"/><Relationship Id="rId19" Type="http://schemas.openxmlformats.org/officeDocument/2006/relationships/tags" Target="../tags/tag222.xml"/><Relationship Id="rId18" Type="http://schemas.openxmlformats.org/officeDocument/2006/relationships/image" Target="../media/image14.png"/><Relationship Id="rId17" Type="http://schemas.openxmlformats.org/officeDocument/2006/relationships/tags" Target="../tags/tag221.xml"/><Relationship Id="rId16" Type="http://schemas.openxmlformats.org/officeDocument/2006/relationships/image" Target="../media/image13.png"/><Relationship Id="rId15" Type="http://schemas.openxmlformats.org/officeDocument/2006/relationships/tags" Target="../tags/tag220.xml"/><Relationship Id="rId14" Type="http://schemas.openxmlformats.org/officeDocument/2006/relationships/image" Target="../media/image12.png"/><Relationship Id="rId13" Type="http://schemas.openxmlformats.org/officeDocument/2006/relationships/tags" Target="../tags/tag219.xml"/><Relationship Id="rId12" Type="http://schemas.openxmlformats.org/officeDocument/2006/relationships/image" Target="../media/image11.png"/><Relationship Id="rId11" Type="http://schemas.openxmlformats.org/officeDocument/2006/relationships/tags" Target="../tags/tag218.xml"/><Relationship Id="rId10" Type="http://schemas.openxmlformats.org/officeDocument/2006/relationships/image" Target="../media/image10.png"/><Relationship Id="rId1" Type="http://schemas.openxmlformats.org/officeDocument/2006/relationships/tags" Target="../tags/tag21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8" Type="http://schemas.openxmlformats.org/officeDocument/2006/relationships/notesSlide" Target="../notesSlides/notesSlide2.xml"/><Relationship Id="rId27" Type="http://schemas.openxmlformats.org/officeDocument/2006/relationships/slideLayout" Target="../slideLayouts/slideLayout6.xml"/><Relationship Id="rId26" Type="http://schemas.openxmlformats.org/officeDocument/2006/relationships/tags" Target="../tags/tag34.xml"/><Relationship Id="rId25" Type="http://schemas.openxmlformats.org/officeDocument/2006/relationships/image" Target="../media/image22.png"/><Relationship Id="rId24" Type="http://schemas.openxmlformats.org/officeDocument/2006/relationships/image" Target="../media/image21.png"/><Relationship Id="rId23" Type="http://schemas.openxmlformats.org/officeDocument/2006/relationships/image" Target="../media/image20.png"/><Relationship Id="rId22" Type="http://schemas.openxmlformats.org/officeDocument/2006/relationships/image" Target="../media/image19.png"/><Relationship Id="rId21" Type="http://schemas.openxmlformats.org/officeDocument/2006/relationships/image" Target="../media/image18.png"/><Relationship Id="rId20" Type="http://schemas.openxmlformats.org/officeDocument/2006/relationships/image" Target="../media/image17.png"/><Relationship Id="rId2" Type="http://schemas.openxmlformats.org/officeDocument/2006/relationships/tags" Target="../tags/tag27.xml"/><Relationship Id="rId19" Type="http://schemas.openxmlformats.org/officeDocument/2006/relationships/image" Target="../media/image16.png"/><Relationship Id="rId18" Type="http://schemas.openxmlformats.org/officeDocument/2006/relationships/image" Target="../media/image15.png"/><Relationship Id="rId17" Type="http://schemas.openxmlformats.org/officeDocument/2006/relationships/image" Target="../media/image14.png"/><Relationship Id="rId16" Type="http://schemas.openxmlformats.org/officeDocument/2006/relationships/image" Target="../media/image13.png"/><Relationship Id="rId15" Type="http://schemas.openxmlformats.org/officeDocument/2006/relationships/image" Target="../media/image12.png"/><Relationship Id="rId14" Type="http://schemas.openxmlformats.org/officeDocument/2006/relationships/image" Target="../media/image11.png"/><Relationship Id="rId13" Type="http://schemas.openxmlformats.org/officeDocument/2006/relationships/image" Target="../media/image10.png"/><Relationship Id="rId12" Type="http://schemas.openxmlformats.org/officeDocument/2006/relationships/image" Target="../media/image9.png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23.png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image" Target="../media/image27.jpeg"/><Relationship Id="rId7" Type="http://schemas.openxmlformats.org/officeDocument/2006/relationships/image" Target="../media/image26.jpeg"/><Relationship Id="rId6" Type="http://schemas.openxmlformats.org/officeDocument/2006/relationships/image" Target="../media/image25.png"/><Relationship Id="rId5" Type="http://schemas.openxmlformats.org/officeDocument/2006/relationships/tags" Target="../tags/tag59.xml"/><Relationship Id="rId4" Type="http://schemas.openxmlformats.org/officeDocument/2006/relationships/image" Target="../media/image24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6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image" Target="../media/image29.jpeg"/><Relationship Id="rId11" Type="http://schemas.openxmlformats.org/officeDocument/2006/relationships/image" Target="../media/image28.png"/><Relationship Id="rId10" Type="http://schemas.openxmlformats.org/officeDocument/2006/relationships/tags" Target="../tags/tag61.xml"/><Relationship Id="rId1" Type="http://schemas.openxmlformats.org/officeDocument/2006/relationships/tags" Target="../tags/tag5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0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9" Type="http://schemas.openxmlformats.org/officeDocument/2006/relationships/tags" Target="../tags/tag107.xml"/><Relationship Id="rId48" Type="http://schemas.openxmlformats.org/officeDocument/2006/relationships/image" Target="../media/image34.png"/><Relationship Id="rId47" Type="http://schemas.openxmlformats.org/officeDocument/2006/relationships/tags" Target="../tags/tag106.xml"/><Relationship Id="rId46" Type="http://schemas.openxmlformats.org/officeDocument/2006/relationships/image" Target="../media/image33.png"/><Relationship Id="rId45" Type="http://schemas.openxmlformats.org/officeDocument/2006/relationships/tags" Target="../tags/tag105.xml"/><Relationship Id="rId44" Type="http://schemas.openxmlformats.org/officeDocument/2006/relationships/image" Target="../media/image32.png"/><Relationship Id="rId43" Type="http://schemas.openxmlformats.org/officeDocument/2006/relationships/tags" Target="../tags/tag104.xml"/><Relationship Id="rId42" Type="http://schemas.openxmlformats.org/officeDocument/2006/relationships/tags" Target="../tags/tag103.xml"/><Relationship Id="rId41" Type="http://schemas.openxmlformats.org/officeDocument/2006/relationships/tags" Target="../tags/tag102.xml"/><Relationship Id="rId40" Type="http://schemas.openxmlformats.org/officeDocument/2006/relationships/tags" Target="../tags/tag101.xml"/><Relationship Id="rId4" Type="http://schemas.openxmlformats.org/officeDocument/2006/relationships/tags" Target="../tags/tag67.xml"/><Relationship Id="rId39" Type="http://schemas.openxmlformats.org/officeDocument/2006/relationships/tags" Target="../tags/tag100.xml"/><Relationship Id="rId38" Type="http://schemas.openxmlformats.org/officeDocument/2006/relationships/tags" Target="../tags/tag99.xml"/><Relationship Id="rId37" Type="http://schemas.openxmlformats.org/officeDocument/2006/relationships/tags" Target="../tags/tag98.xml"/><Relationship Id="rId36" Type="http://schemas.openxmlformats.org/officeDocument/2006/relationships/tags" Target="../tags/tag97.xml"/><Relationship Id="rId35" Type="http://schemas.openxmlformats.org/officeDocument/2006/relationships/tags" Target="../tags/tag96.xml"/><Relationship Id="rId34" Type="http://schemas.openxmlformats.org/officeDocument/2006/relationships/tags" Target="../tags/tag95.xml"/><Relationship Id="rId33" Type="http://schemas.openxmlformats.org/officeDocument/2006/relationships/image" Target="../media/image31.png"/><Relationship Id="rId32" Type="http://schemas.openxmlformats.org/officeDocument/2006/relationships/tags" Target="../tags/tag94.xml"/><Relationship Id="rId31" Type="http://schemas.openxmlformats.org/officeDocument/2006/relationships/tags" Target="../tags/tag93.xml"/><Relationship Id="rId30" Type="http://schemas.openxmlformats.org/officeDocument/2006/relationships/tags" Target="../tags/tag92.xml"/><Relationship Id="rId3" Type="http://schemas.openxmlformats.org/officeDocument/2006/relationships/tags" Target="../tags/tag66.xml"/><Relationship Id="rId29" Type="http://schemas.openxmlformats.org/officeDocument/2006/relationships/tags" Target="../tags/tag91.xml"/><Relationship Id="rId28" Type="http://schemas.openxmlformats.org/officeDocument/2006/relationships/tags" Target="../tags/tag90.xml"/><Relationship Id="rId27" Type="http://schemas.openxmlformats.org/officeDocument/2006/relationships/tags" Target="../tags/tag89.xml"/><Relationship Id="rId26" Type="http://schemas.openxmlformats.org/officeDocument/2006/relationships/tags" Target="../tags/tag88.xml"/><Relationship Id="rId25" Type="http://schemas.openxmlformats.org/officeDocument/2006/relationships/tags" Target="../tags/tag87.xml"/><Relationship Id="rId24" Type="http://schemas.openxmlformats.org/officeDocument/2006/relationships/tags" Target="../tags/tag86.xml"/><Relationship Id="rId23" Type="http://schemas.openxmlformats.org/officeDocument/2006/relationships/tags" Target="../tags/tag85.xml"/><Relationship Id="rId22" Type="http://schemas.openxmlformats.org/officeDocument/2006/relationships/tags" Target="../tags/tag84.xml"/><Relationship Id="rId21" Type="http://schemas.openxmlformats.org/officeDocument/2006/relationships/tags" Target="../tags/tag83.xml"/><Relationship Id="rId20" Type="http://schemas.openxmlformats.org/officeDocument/2006/relationships/tags" Target="../tags/tag82.xml"/><Relationship Id="rId2" Type="http://schemas.openxmlformats.org/officeDocument/2006/relationships/tags" Target="../tags/tag65.xml"/><Relationship Id="rId19" Type="http://schemas.openxmlformats.org/officeDocument/2006/relationships/tags" Target="../tags/tag81.xml"/><Relationship Id="rId18" Type="http://schemas.openxmlformats.org/officeDocument/2006/relationships/tags" Target="../tags/tag80.xml"/><Relationship Id="rId17" Type="http://schemas.openxmlformats.org/officeDocument/2006/relationships/tags" Target="../tags/tag79.xml"/><Relationship Id="rId16" Type="http://schemas.openxmlformats.org/officeDocument/2006/relationships/tags" Target="../tags/tag78.xml"/><Relationship Id="rId15" Type="http://schemas.openxmlformats.org/officeDocument/2006/relationships/tags" Target="../tags/tag77.xml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tags" Target="../tags/tag6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image" Target="../media/image35.png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image" Target="../media/image27.jpe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tags" Target="../tags/tag10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image" Target="../media/image38.png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image" Target="../media/image37.jpeg"/><Relationship Id="rId2" Type="http://schemas.openxmlformats.org/officeDocument/2006/relationships/tags" Target="../tags/tag117.xml"/><Relationship Id="rId17" Type="http://schemas.openxmlformats.org/officeDocument/2006/relationships/notesSlide" Target="../notesSlides/notesSlide5.xml"/><Relationship Id="rId16" Type="http://schemas.openxmlformats.org/officeDocument/2006/relationships/slideLayout" Target="../slideLayouts/slideLayout6.xml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443" y="915670"/>
            <a:ext cx="1153795" cy="5302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23925" y="1908810"/>
            <a:ext cx="8147050" cy="8794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C-Data CMS </a:t>
            </a:r>
            <a:r>
              <a:rPr lang="en-US" altLang="zh-CN" sz="48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Introduction</a:t>
            </a:r>
            <a:endParaRPr lang="en-US" altLang="zh-CN" sz="2400" b="1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19810" y="3026410"/>
            <a:ext cx="4130040" cy="313690"/>
            <a:chOff x="1606" y="5785"/>
            <a:chExt cx="6504" cy="494"/>
          </a:xfrm>
        </p:grpSpPr>
        <p:sp>
          <p:nvSpPr>
            <p:cNvPr id="5" name="文本框 4"/>
            <p:cNvSpPr txBox="1"/>
            <p:nvPr>
              <p:custDataLst>
                <p:tags r:id="rId2"/>
              </p:custDataLst>
            </p:nvPr>
          </p:nvSpPr>
          <p:spPr>
            <a:xfrm>
              <a:off x="1724" y="5785"/>
              <a:ext cx="6386" cy="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Shenzhen C-Data Technology Co., Ltd.</a:t>
              </a:r>
              <a:endParaRPr lang="en-US" alt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6" name="燕尾形 5"/>
            <p:cNvSpPr/>
            <p:nvPr>
              <p:custDataLst>
                <p:tags r:id="rId3"/>
              </p:custDataLst>
            </p:nvPr>
          </p:nvSpPr>
          <p:spPr>
            <a:xfrm>
              <a:off x="1606" y="5913"/>
              <a:ext cx="158" cy="158"/>
            </a:xfrm>
            <a:prstGeom prst="chevron">
              <a:avLst/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13055" y="332105"/>
            <a:ext cx="10565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Advantage 4: </a:t>
            </a: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Simplified Configuration and Setup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13055" y="1019810"/>
            <a:ext cx="107353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goodbye to complexities. CMS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plug-and-play simplicity streamlines the process, letting your network grow effortlessly.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313805" y="2386965"/>
            <a:ext cx="5256901" cy="2614930"/>
            <a:chOff x="9427" y="5071"/>
            <a:chExt cx="8696" cy="4326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9427" y="5071"/>
              <a:ext cx="8696" cy="4326"/>
            </a:xfrm>
            <a:prstGeom prst="roundRect">
              <a:avLst>
                <a:gd name="adj" fmla="val 2622"/>
              </a:avLst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9573" y="6057"/>
              <a:ext cx="661" cy="933"/>
            </a:xfrm>
            <a:prstGeom prst="rect">
              <a:avLst/>
            </a:prstGeom>
            <a:noFill/>
            <a:ln w="15875">
              <a:solidFill>
                <a:srgbClr val="DE631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10455" y="6146"/>
              <a:ext cx="7568" cy="788"/>
            </a:xfrm>
            <a:prstGeom prst="rect">
              <a:avLst/>
            </a:prstGeom>
            <a:noFill/>
            <a:ln w="15875">
              <a:solidFill>
                <a:srgbClr val="DE631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10455" y="7214"/>
              <a:ext cx="7568" cy="1862"/>
            </a:xfrm>
            <a:prstGeom prst="rect">
              <a:avLst/>
            </a:prstGeom>
            <a:noFill/>
            <a:ln w="15875">
              <a:solidFill>
                <a:srgbClr val="DE631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40385" y="2379980"/>
            <a:ext cx="5458460" cy="2621280"/>
            <a:chOff x="644" y="3044"/>
            <a:chExt cx="8596" cy="4128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644" y="3044"/>
              <a:ext cx="8596" cy="4129"/>
            </a:xfrm>
            <a:prstGeom prst="roundRect">
              <a:avLst>
                <a:gd name="adj" fmla="val 3681"/>
              </a:avLst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4" name="矩形 13"/>
            <p:cNvSpPr/>
            <p:nvPr>
              <p:custDataLst>
                <p:tags r:id="rId10"/>
              </p:custDataLst>
            </p:nvPr>
          </p:nvSpPr>
          <p:spPr>
            <a:xfrm>
              <a:off x="1790" y="3810"/>
              <a:ext cx="7298" cy="704"/>
            </a:xfrm>
            <a:prstGeom prst="rect">
              <a:avLst/>
            </a:prstGeom>
            <a:noFill/>
            <a:ln w="15875">
              <a:solidFill>
                <a:srgbClr val="DE631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989455" y="1936115"/>
            <a:ext cx="2928275" cy="692785"/>
            <a:chOff x="2321" y="4654"/>
            <a:chExt cx="3963" cy="1091"/>
          </a:xfrm>
        </p:grpSpPr>
        <p:sp>
          <p:nvSpPr>
            <p:cNvPr id="16" name="圆角矩形标注 15"/>
            <p:cNvSpPr/>
            <p:nvPr>
              <p:custDataLst>
                <p:tags r:id="rId11"/>
              </p:custDataLst>
            </p:nvPr>
          </p:nvSpPr>
          <p:spPr>
            <a:xfrm>
              <a:off x="2321" y="4654"/>
              <a:ext cx="3963" cy="1091"/>
            </a:xfrm>
            <a:prstGeom prst="wedgeRoundRectCallout">
              <a:avLst>
                <a:gd name="adj1" fmla="val -1100"/>
                <a:gd name="adj2" fmla="val 69340"/>
                <a:gd name="adj3" fmla="val 16667"/>
              </a:avLst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2"/>
              </p:custDataLst>
            </p:nvPr>
          </p:nvSpPr>
          <p:spPr>
            <a:xfrm>
              <a:off x="2590" y="4886"/>
              <a:ext cx="3425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Guided steps for easy deployment, set up </a:t>
              </a:r>
              <a:r>
                <a:rPr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 by step</a:t>
              </a:r>
              <a:r>
                <a: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complete.</a:t>
              </a:r>
              <a:endPara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525875" y="2080260"/>
            <a:ext cx="2928275" cy="692785"/>
            <a:chOff x="2321" y="4654"/>
            <a:chExt cx="3963" cy="1091"/>
          </a:xfrm>
        </p:grpSpPr>
        <p:sp>
          <p:nvSpPr>
            <p:cNvPr id="21" name="圆角矩形标注 20"/>
            <p:cNvSpPr/>
            <p:nvPr>
              <p:custDataLst>
                <p:tags r:id="rId13"/>
              </p:custDataLst>
            </p:nvPr>
          </p:nvSpPr>
          <p:spPr>
            <a:xfrm>
              <a:off x="2321" y="4654"/>
              <a:ext cx="3963" cy="1091"/>
            </a:xfrm>
            <a:prstGeom prst="wedgeRoundRectCallout">
              <a:avLst>
                <a:gd name="adj1" fmla="val -1100"/>
                <a:gd name="adj2" fmla="val 69340"/>
                <a:gd name="adj3" fmla="val 16667"/>
              </a:avLst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4"/>
              </p:custDataLst>
            </p:nvPr>
          </p:nvSpPr>
          <p:spPr>
            <a:xfrm>
              <a:off x="2590" y="4886"/>
              <a:ext cx="3425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filtering ONUs by vendor, model, MAC, firmware, and other attributes.</a:t>
              </a:r>
              <a:endPara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935470" y="5064760"/>
            <a:ext cx="3153410" cy="692785"/>
            <a:chOff x="2321" y="6153"/>
            <a:chExt cx="4966" cy="1091"/>
          </a:xfrm>
        </p:grpSpPr>
        <p:sp>
          <p:nvSpPr>
            <p:cNvPr id="28" name="圆角矩形标注 27"/>
            <p:cNvSpPr/>
            <p:nvPr>
              <p:custDataLst>
                <p:tags r:id="rId15"/>
              </p:custDataLst>
            </p:nvPr>
          </p:nvSpPr>
          <p:spPr>
            <a:xfrm>
              <a:off x="2321" y="6153"/>
              <a:ext cx="4966" cy="1091"/>
            </a:xfrm>
            <a:prstGeom prst="wedgeRoundRectCallout">
              <a:avLst>
                <a:gd name="adj1" fmla="val -1097"/>
                <a:gd name="adj2" fmla="val -73107"/>
                <a:gd name="adj3" fmla="val 16667"/>
              </a:avLst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6"/>
              </p:custDataLst>
            </p:nvPr>
          </p:nvSpPr>
          <p:spPr>
            <a:xfrm>
              <a:off x="2525" y="6385"/>
              <a:ext cx="4559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Execute </a:t>
              </a:r>
              <a:r>
                <a:rPr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batch configuration</a:t>
              </a:r>
              <a:r>
                <a: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operations for ONUs, simplifying setup and maintenance tasks.</a:t>
              </a:r>
              <a:endPara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13055" y="332105"/>
            <a:ext cx="10565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Advantage 5: </a:t>
            </a: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Real-time Monitoring and Alarm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3055" y="1019810"/>
            <a:ext cx="91770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Be Proactive with CMS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h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arness the power of real-time data. Address network issues swiftly for an enhanced user experience.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04800" y="2712085"/>
            <a:ext cx="1971040" cy="1875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home page displays the total number of alarms, analysis, real-time alarms, and alarm trends for all devices.</a:t>
            </a:r>
            <a:endParaRPr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728845" y="1821180"/>
            <a:ext cx="4159885" cy="1997710"/>
            <a:chOff x="4779" y="3202"/>
            <a:chExt cx="8886" cy="4267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779" y="3202"/>
              <a:ext cx="8886" cy="4267"/>
            </a:xfrm>
            <a:prstGeom prst="roundRect">
              <a:avLst>
                <a:gd name="adj" fmla="val 4098"/>
              </a:avLst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7520" y="3988"/>
              <a:ext cx="1490" cy="831"/>
            </a:xfrm>
            <a:prstGeom prst="rect">
              <a:avLst/>
            </a:prstGeom>
            <a:noFill/>
            <a:ln w="15875">
              <a:solidFill>
                <a:srgbClr val="DE631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7867" y="5124"/>
              <a:ext cx="643" cy="2345"/>
            </a:xfrm>
            <a:prstGeom prst="rect">
              <a:avLst/>
            </a:prstGeom>
            <a:noFill/>
            <a:ln w="15875">
              <a:solidFill>
                <a:srgbClr val="DE631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1203" y="5124"/>
              <a:ext cx="643" cy="2345"/>
            </a:xfrm>
            <a:prstGeom prst="rect">
              <a:avLst/>
            </a:prstGeom>
            <a:noFill/>
            <a:ln w="15875">
              <a:solidFill>
                <a:srgbClr val="DE631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754880" y="4094480"/>
            <a:ext cx="4127500" cy="1982470"/>
            <a:chOff x="8713" y="5530"/>
            <a:chExt cx="10546" cy="5064"/>
          </a:xfrm>
        </p:grpSpPr>
        <p:grpSp>
          <p:nvGrpSpPr>
            <p:cNvPr id="16" name="组合 15"/>
            <p:cNvGrpSpPr/>
            <p:nvPr/>
          </p:nvGrpSpPr>
          <p:grpSpPr>
            <a:xfrm>
              <a:off x="8713" y="5530"/>
              <a:ext cx="10546" cy="5064"/>
              <a:chOff x="4666" y="2458"/>
              <a:chExt cx="10546" cy="5064"/>
            </a:xfrm>
          </p:grpSpPr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4666" y="2458"/>
                <a:ext cx="10546" cy="5064"/>
              </a:xfrm>
              <a:prstGeom prst="roundRect">
                <a:avLst>
                  <a:gd name="adj" fmla="val 3589"/>
                </a:avLst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sp>
            <p:nvSpPr>
              <p:cNvPr id="14" name="矩形 13"/>
              <p:cNvSpPr/>
              <p:nvPr>
                <p:custDataLst>
                  <p:tags r:id="rId10"/>
                </p:custDataLst>
              </p:nvPr>
            </p:nvSpPr>
            <p:spPr>
              <a:xfrm>
                <a:off x="4796" y="2540"/>
                <a:ext cx="10144" cy="1210"/>
              </a:xfrm>
              <a:prstGeom prst="rect">
                <a:avLst/>
              </a:prstGeom>
              <a:noFill/>
              <a:ln w="15875">
                <a:solidFill>
                  <a:srgbClr val="DE6316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7" name="矩形 16"/>
            <p:cNvSpPr/>
            <p:nvPr>
              <p:custDataLst>
                <p:tags r:id="rId11"/>
              </p:custDataLst>
            </p:nvPr>
          </p:nvSpPr>
          <p:spPr>
            <a:xfrm>
              <a:off x="10292" y="8984"/>
              <a:ext cx="8697" cy="714"/>
            </a:xfrm>
            <a:prstGeom prst="rect">
              <a:avLst/>
            </a:prstGeom>
            <a:noFill/>
            <a:ln w="15875">
              <a:solidFill>
                <a:srgbClr val="DE631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9171305" y="2331085"/>
            <a:ext cx="2413635" cy="29857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Utilizing alarm data to differentiate between individual and regional issues, whether it's a backbone fiber link anomaly or instability in a specific area's power supply.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Providing a proactive warning mechanism for potential business risks associated with regional devices.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3" name="图片 22" descr="dashboard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78027" t="12100" r="1544" b="391"/>
          <a:stretch>
            <a:fillRect/>
          </a:stretch>
        </p:blipFill>
        <p:spPr>
          <a:xfrm>
            <a:off x="2408555" y="1821815"/>
            <a:ext cx="1965960" cy="4255770"/>
          </a:xfrm>
          <a:prstGeom prst="roundRect">
            <a:avLst>
              <a:gd name="adj" fmla="val 4553"/>
            </a:avLst>
          </a:prstGeom>
        </p:spPr>
      </p:pic>
      <p:grpSp>
        <p:nvGrpSpPr>
          <p:cNvPr id="24" name="组合 23"/>
          <p:cNvGrpSpPr/>
          <p:nvPr/>
        </p:nvGrpSpPr>
        <p:grpSpPr>
          <a:xfrm>
            <a:off x="6844030" y="1875155"/>
            <a:ext cx="1965484" cy="692785"/>
            <a:chOff x="2321" y="4654"/>
            <a:chExt cx="2660" cy="1091"/>
          </a:xfrm>
        </p:grpSpPr>
        <p:sp>
          <p:nvSpPr>
            <p:cNvPr id="25" name="圆角矩形 24"/>
            <p:cNvSpPr/>
            <p:nvPr>
              <p:custDataLst>
                <p:tags r:id="rId14"/>
              </p:custDataLst>
            </p:nvPr>
          </p:nvSpPr>
          <p:spPr>
            <a:xfrm>
              <a:off x="2321" y="4654"/>
              <a:ext cx="2660" cy="1091"/>
            </a:xfrm>
            <a:prstGeom prst="roundRect">
              <a:avLst/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>
              <p:custDataLst>
                <p:tags r:id="rId15"/>
              </p:custDataLst>
            </p:nvPr>
          </p:nvSpPr>
          <p:spPr>
            <a:xfrm>
              <a:off x="2464" y="4886"/>
              <a:ext cx="2375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Represent alarm levels and status with different colors.</a:t>
              </a:r>
              <a:endPara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386156" y="4672965"/>
            <a:ext cx="3441075" cy="692785"/>
            <a:chOff x="1344" y="4654"/>
            <a:chExt cx="4657" cy="1091"/>
          </a:xfrm>
        </p:grpSpPr>
        <p:sp>
          <p:nvSpPr>
            <p:cNvPr id="28" name="圆角矩形 27"/>
            <p:cNvSpPr/>
            <p:nvPr>
              <p:custDataLst>
                <p:tags r:id="rId16"/>
              </p:custDataLst>
            </p:nvPr>
          </p:nvSpPr>
          <p:spPr>
            <a:xfrm>
              <a:off x="1344" y="4654"/>
              <a:ext cx="4657" cy="1091"/>
            </a:xfrm>
            <a:prstGeom prst="roundRect">
              <a:avLst/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1500" y="4886"/>
              <a:ext cx="4397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Customizable monitoring triggers to set specific alarm conditions, enhancing proactive issue identification.</a:t>
              </a:r>
              <a:endPara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3055" y="1019810"/>
            <a:ext cx="80702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inspection and troubleshooting of issues, reducing downtime and improving network reliability.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13055" y="332105"/>
            <a:ext cx="8591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Advantage 6: </a:t>
            </a: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Automated Troubleshooting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8491" r="1388" b="12195"/>
          <a:stretch>
            <a:fillRect/>
          </a:stretch>
        </p:blipFill>
        <p:spPr>
          <a:xfrm>
            <a:off x="7510780" y="2040890"/>
            <a:ext cx="4074795" cy="2376805"/>
          </a:xfrm>
          <a:prstGeom prst="roundRect">
            <a:avLst>
              <a:gd name="adj" fmla="val 3446"/>
            </a:avLst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9410065" y="2642870"/>
            <a:ext cx="1351915" cy="1755140"/>
          </a:xfrm>
          <a:prstGeom prst="rect">
            <a:avLst/>
          </a:prstGeom>
          <a:noFill/>
          <a:ln w="15875">
            <a:solidFill>
              <a:srgbClr val="DE6316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10218420" y="2319655"/>
            <a:ext cx="791845" cy="323215"/>
          </a:xfrm>
          <a:prstGeom prst="rect">
            <a:avLst/>
          </a:prstGeom>
          <a:noFill/>
          <a:ln w="15875">
            <a:solidFill>
              <a:srgbClr val="DE6316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7887335" y="4790440"/>
            <a:ext cx="34048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utomatic execution of various common fault repair tools</a:t>
            </a:r>
            <a:endParaRPr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 rot="0">
            <a:off x="4451350" y="2040890"/>
            <a:ext cx="2914650" cy="2377440"/>
            <a:chOff x="10501" y="6133"/>
            <a:chExt cx="4457" cy="3635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16578" r="28255" b="11890"/>
            <a:stretch>
              <a:fillRect/>
            </a:stretch>
          </p:blipFill>
          <p:spPr>
            <a:xfrm>
              <a:off x="10501" y="6133"/>
              <a:ext cx="4457" cy="3635"/>
            </a:xfrm>
            <a:prstGeom prst="roundRect">
              <a:avLst>
                <a:gd name="adj" fmla="val 3071"/>
              </a:avLst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8" name="矩形 7"/>
            <p:cNvSpPr/>
            <p:nvPr>
              <p:custDataLst>
                <p:tags r:id="rId9"/>
              </p:custDataLst>
            </p:nvPr>
          </p:nvSpPr>
          <p:spPr>
            <a:xfrm>
              <a:off x="13399" y="6599"/>
              <a:ext cx="1467" cy="459"/>
            </a:xfrm>
            <a:prstGeom prst="rect">
              <a:avLst/>
            </a:prstGeom>
            <a:noFill/>
            <a:ln w="15875">
              <a:solidFill>
                <a:srgbClr val="DE631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10583" y="7259"/>
              <a:ext cx="1891" cy="2366"/>
            </a:xfrm>
            <a:prstGeom prst="rect">
              <a:avLst/>
            </a:prstGeom>
            <a:noFill/>
            <a:ln w="15875">
              <a:solidFill>
                <a:srgbClr val="DE631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4757420" y="4790440"/>
            <a:ext cx="24295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diagnostics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r="9281" b="9760"/>
          <a:stretch>
            <a:fillRect/>
          </a:stretch>
        </p:blipFill>
        <p:spPr>
          <a:xfrm>
            <a:off x="548005" y="2040890"/>
            <a:ext cx="3758565" cy="2426335"/>
          </a:xfrm>
          <a:prstGeom prst="roundRect">
            <a:avLst>
              <a:gd name="adj" fmla="val 2983"/>
            </a:avLst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矩形 5"/>
          <p:cNvSpPr/>
          <p:nvPr>
            <p:custDataLst>
              <p:tags r:id="rId14"/>
            </p:custDataLst>
          </p:nvPr>
        </p:nvSpPr>
        <p:spPr>
          <a:xfrm>
            <a:off x="1826895" y="2247265"/>
            <a:ext cx="852805" cy="315595"/>
          </a:xfrm>
          <a:prstGeom prst="rect">
            <a:avLst/>
          </a:prstGeom>
          <a:noFill/>
          <a:ln w="15875">
            <a:solidFill>
              <a:srgbClr val="DE6316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330" y="4790440"/>
            <a:ext cx="31972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basic information of devices with alarms for verification.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15"/>
            </p:custDataLst>
          </p:nvPr>
        </p:nvSpPr>
        <p:spPr>
          <a:xfrm>
            <a:off x="2753360" y="2562860"/>
            <a:ext cx="1306195" cy="1693545"/>
          </a:xfrm>
          <a:prstGeom prst="rect">
            <a:avLst/>
          </a:prstGeom>
          <a:noFill/>
          <a:ln w="15875">
            <a:solidFill>
              <a:srgbClr val="DE6316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574040" y="4804410"/>
            <a:ext cx="252095" cy="252095"/>
            <a:chOff x="6514" y="2959"/>
            <a:chExt cx="397" cy="397"/>
          </a:xfrm>
        </p:grpSpPr>
        <p:sp>
          <p:nvSpPr>
            <p:cNvPr id="24" name="椭圆 23"/>
            <p:cNvSpPr/>
            <p:nvPr>
              <p:custDataLst>
                <p:tags r:id="rId16"/>
              </p:custDataLst>
            </p:nvPr>
          </p:nvSpPr>
          <p:spPr>
            <a:xfrm>
              <a:off x="6514" y="2959"/>
              <a:ext cx="397" cy="397"/>
            </a:xfrm>
            <a:prstGeom prst="ellipse">
              <a:avLst/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>
              <p:custDataLst>
                <p:tags r:id="rId17"/>
              </p:custDataLst>
            </p:nvPr>
          </p:nvSpPr>
          <p:spPr>
            <a:xfrm>
              <a:off x="6517" y="2975"/>
              <a:ext cx="340" cy="34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zh-CN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505325" y="4804410"/>
            <a:ext cx="252095" cy="252095"/>
            <a:chOff x="6514" y="2959"/>
            <a:chExt cx="397" cy="397"/>
          </a:xfrm>
        </p:grpSpPr>
        <p:sp>
          <p:nvSpPr>
            <p:cNvPr id="33" name="椭圆 32"/>
            <p:cNvSpPr/>
            <p:nvPr>
              <p:custDataLst>
                <p:tags r:id="rId18"/>
              </p:custDataLst>
            </p:nvPr>
          </p:nvSpPr>
          <p:spPr>
            <a:xfrm>
              <a:off x="6514" y="2959"/>
              <a:ext cx="397" cy="397"/>
            </a:xfrm>
            <a:prstGeom prst="ellipse">
              <a:avLst/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6517" y="2975"/>
              <a:ext cx="340" cy="34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zh-CN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611110" y="4804410"/>
            <a:ext cx="252095" cy="252095"/>
            <a:chOff x="6514" y="2959"/>
            <a:chExt cx="397" cy="397"/>
          </a:xfrm>
        </p:grpSpPr>
        <p:sp>
          <p:nvSpPr>
            <p:cNvPr id="36" name="椭圆 35"/>
            <p:cNvSpPr/>
            <p:nvPr>
              <p:custDataLst>
                <p:tags r:id="rId20"/>
              </p:custDataLst>
            </p:nvPr>
          </p:nvSpPr>
          <p:spPr>
            <a:xfrm>
              <a:off x="6514" y="2959"/>
              <a:ext cx="397" cy="397"/>
            </a:xfrm>
            <a:prstGeom prst="ellipse">
              <a:avLst/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>
              <p:custDataLst>
                <p:tags r:id="rId21"/>
              </p:custDataLst>
            </p:nvPr>
          </p:nvSpPr>
          <p:spPr>
            <a:xfrm>
              <a:off x="6517" y="2975"/>
              <a:ext cx="340" cy="34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zh-CN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3055" y="332105"/>
            <a:ext cx="10565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Advantage 7: Intelligent Business Analysis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76070" y="3073400"/>
            <a:ext cx="3761740" cy="2261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Data Dashboard</a:t>
            </a:r>
            <a:endParaRPr lang="zh-CN" altLang="en-US" sz="14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zh-CN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 analysis of</a:t>
            </a: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specific region user trends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aiding clients in adjusting investments based on user growth or reduction.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Analyzing upstream service flows to prompt timely bandwidth upgrades, meeting users' evolving traffic demands.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46265" y="3073400"/>
            <a:ext cx="3761740" cy="2538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Smart Data Analysis</a:t>
            </a:r>
            <a:endParaRPr lang="zh-CN" altLang="en-US" sz="14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zh-CN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Recognizing user churn risks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based on network usage, offering timely alerts for clients to focus on end-users.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Smartly </a:t>
            </a:r>
            <a:r>
              <a:rPr lang="zh-CN" alt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notifying clients about impending expiration of user packages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facilitating targeted marketing activities for soon-to-expire users.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图片 4" descr="Asset 1@3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480" y="1906905"/>
            <a:ext cx="756920" cy="680085"/>
          </a:xfrm>
          <a:prstGeom prst="rect">
            <a:avLst/>
          </a:prstGeom>
        </p:spPr>
      </p:pic>
      <p:pic>
        <p:nvPicPr>
          <p:cNvPr id="6" name="图片 5" descr="Asset 1@3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143" y="1907540"/>
            <a:ext cx="641985" cy="68072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096318" y="1894205"/>
            <a:ext cx="0" cy="347726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3055" y="1019810"/>
            <a:ext cx="102622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between on-premise and SaaS deployment, providing flexibility for different operational preferences.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13055" y="332105"/>
            <a:ext cx="10565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Advantage 8: </a:t>
            </a: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Flexible Deployment Options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434975" y="1757045"/>
            <a:ext cx="4114165" cy="4523105"/>
            <a:chOff x="740" y="2767"/>
            <a:chExt cx="6479" cy="7123"/>
          </a:xfrm>
        </p:grpSpPr>
        <p:sp>
          <p:nvSpPr>
            <p:cNvPr id="8" name="圆角矩形 7"/>
            <p:cNvSpPr/>
            <p:nvPr>
              <p:custDataLst>
                <p:tags r:id="rId3"/>
              </p:custDataLst>
            </p:nvPr>
          </p:nvSpPr>
          <p:spPr>
            <a:xfrm>
              <a:off x="740" y="3089"/>
              <a:ext cx="6479" cy="153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lumMod val="20000"/>
                      <a:lumOff val="8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>
                <a:lnSpc>
                  <a:spcPct val="150000"/>
                </a:lnSpc>
                <a:buNone/>
              </a:pPr>
              <a:r>
                <a:rPr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Apply for </a:t>
              </a:r>
              <a:r>
                <a:rPr 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On-Premise</a:t>
              </a:r>
              <a:r>
                <a:rPr 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or SaaS deployment</a:t>
              </a:r>
              <a:endParaRPr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  <a:p>
              <a:pPr indent="0" algn="ctr">
                <a:lnSpc>
                  <a:spcPct val="150000"/>
                </a:lnSpc>
                <a:buNone/>
              </a:pPr>
              <a:r>
                <a:rPr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Bind ONU/OLT devices</a:t>
              </a:r>
              <a:endParaRPr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985" y="2767"/>
              <a:ext cx="1839" cy="510"/>
            </a:xfrm>
            <a:prstGeom prst="roundRect">
              <a:avLst>
                <a:gd name="adj" fmla="val 50000"/>
              </a:avLst>
            </a:prstGeom>
            <a:solidFill>
              <a:srgbClr val="DE6316"/>
            </a:solidFill>
          </p:spPr>
          <p:txBody>
            <a:bodyPr wrap="square" rtlCol="0">
              <a:noAutofit/>
            </a:bodyPr>
            <a:p>
              <a:pPr algn="ctr">
                <a:lnSpc>
                  <a:spcPct val="90000"/>
                </a:lnSpc>
              </a:pPr>
              <a:r>
                <a:rPr lang="en-US" altLang="zh-CN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Single ISP</a:t>
              </a:r>
              <a:endParaRPr lang="en-US" altLang="zh-CN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2230" y="4564"/>
              <a:ext cx="4613" cy="5326"/>
              <a:chOff x="2230" y="4564"/>
              <a:chExt cx="4613" cy="5326"/>
            </a:xfrm>
          </p:grpSpPr>
          <p:sp>
            <p:nvSpPr>
              <p:cNvPr id="17" name="圆角矩形 16"/>
              <p:cNvSpPr/>
              <p:nvPr>
                <p:custDataLst>
                  <p:tags r:id="rId4"/>
                </p:custDataLst>
              </p:nvPr>
            </p:nvSpPr>
            <p:spPr>
              <a:xfrm>
                <a:off x="4334" y="6805"/>
                <a:ext cx="2509" cy="651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2">
                        <a:lumMod val="20000"/>
                        <a:lumOff val="80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l"/>
                <a:r>
                  <a:rPr lang="zh-CN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On-Premise</a:t>
                </a:r>
                <a:r>
                  <a:rPr lang="en-US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/</a:t>
                </a:r>
                <a:r>
                  <a:rPr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SaaS</a:t>
                </a:r>
                <a:endParaRPr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  <a:p>
                <a:pPr algn="l"/>
                <a:r>
                  <a:rPr lang="en-US" altLang="zh-CN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CMS Server</a:t>
                </a:r>
                <a:endPara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</p:txBody>
          </p:sp>
          <p:pic>
            <p:nvPicPr>
              <p:cNvPr id="21" name="图片 20" descr="C-Data_FD1616S-B0-PDA0_ 接口图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4001" y="9356"/>
                <a:ext cx="1926" cy="356"/>
              </a:xfrm>
              <a:prstGeom prst="rect">
                <a:avLst/>
              </a:prstGeom>
            </p:spPr>
          </p:pic>
          <p:pic>
            <p:nvPicPr>
              <p:cNvPr id="22" name="图片 21" descr="C-Data FD604GW-DIX-R412_接口图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2230" y="8849"/>
                <a:ext cx="1503" cy="1041"/>
              </a:xfrm>
              <a:prstGeom prst="rect">
                <a:avLst/>
              </a:prstGeom>
            </p:spPr>
          </p:pic>
          <p:cxnSp>
            <p:nvCxnSpPr>
              <p:cNvPr id="23" name="直接箭头连接符 22"/>
              <p:cNvCxnSpPr>
                <a:endCxn id="62" idx="0"/>
              </p:cNvCxnSpPr>
              <p:nvPr>
                <p:custDataLst>
                  <p:tags r:id="rId9"/>
                </p:custDataLst>
              </p:nvPr>
            </p:nvCxnSpPr>
            <p:spPr>
              <a:xfrm>
                <a:off x="3904" y="4934"/>
                <a:ext cx="1" cy="1629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41" name="文本框 4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3111" y="7773"/>
                <a:ext cx="1045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Bind</a:t>
                </a:r>
                <a:endPara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圆角矩形 46"/>
              <p:cNvSpPr/>
              <p:nvPr>
                <p:custDataLst>
                  <p:tags r:id="rId11"/>
                </p:custDataLst>
              </p:nvPr>
            </p:nvSpPr>
            <p:spPr>
              <a:xfrm>
                <a:off x="3079" y="4564"/>
                <a:ext cx="1653" cy="475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2">
                        <a:lumMod val="20000"/>
                        <a:lumOff val="80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ISP</a:t>
                </a:r>
                <a:endPara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</p:txBody>
          </p:sp>
          <p:pic>
            <p:nvPicPr>
              <p:cNvPr id="49" name="图片 48" descr="运营商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/>
              <a:srcRect t="7357"/>
              <a:stretch>
                <a:fillRect/>
              </a:stretch>
            </p:blipFill>
            <p:spPr>
              <a:xfrm>
                <a:off x="3573" y="5204"/>
                <a:ext cx="666" cy="6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</p:pic>
          <p:pic>
            <p:nvPicPr>
              <p:cNvPr id="62" name="图片 61" descr="服务器主机,电脑主机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3338" y="6563"/>
                <a:ext cx="1134" cy="1134"/>
              </a:xfrm>
              <a:prstGeom prst="rect">
                <a:avLst/>
              </a:prstGeom>
            </p:spPr>
          </p:pic>
          <p:cxnSp>
            <p:nvCxnSpPr>
              <p:cNvPr id="63" name="肘形连接符 62"/>
              <p:cNvCxnSpPr>
                <a:stCxn id="62" idx="2"/>
                <a:endCxn id="22" idx="0"/>
              </p:cNvCxnSpPr>
              <p:nvPr>
                <p:custDataLst>
                  <p:tags r:id="rId16"/>
                </p:custDataLst>
              </p:nvPr>
            </p:nvCxnSpPr>
            <p:spPr>
              <a:xfrm rot="5400000">
                <a:off x="2868" y="7812"/>
                <a:ext cx="1152" cy="923"/>
              </a:xfrm>
              <a:prstGeom prst="bentConnector3">
                <a:avLst>
                  <a:gd name="adj1" fmla="val 49957"/>
                </a:avLst>
              </a:prstGeom>
              <a:ln>
                <a:solidFill>
                  <a:schemeClr val="bg1">
                    <a:lumMod val="75000"/>
                  </a:schemeClr>
                </a:solidFill>
                <a:headEnd type="arrow" w="med" len="med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4" name="肘形连接符 63"/>
              <p:cNvCxnSpPr>
                <a:stCxn id="62" idx="2"/>
              </p:cNvCxnSpPr>
              <p:nvPr>
                <p:custDataLst>
                  <p:tags r:id="rId17"/>
                </p:custDataLst>
              </p:nvPr>
            </p:nvCxnSpPr>
            <p:spPr>
              <a:xfrm rot="5400000" flipV="1">
                <a:off x="3713" y="7888"/>
                <a:ext cx="1477" cy="1094"/>
              </a:xfrm>
              <a:prstGeom prst="bentConnector3">
                <a:avLst>
                  <a:gd name="adj1" fmla="val 38693"/>
                </a:avLst>
              </a:prstGeom>
              <a:ln>
                <a:solidFill>
                  <a:schemeClr val="bg1">
                    <a:lumMod val="75000"/>
                  </a:schemeClr>
                </a:solidFill>
                <a:headEnd type="arrow" w="med" len="med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6" name="椭圆 5"/>
              <p:cNvSpPr/>
              <p:nvPr>
                <p:custDataLst>
                  <p:tags r:id="rId18"/>
                </p:custDataLst>
              </p:nvPr>
            </p:nvSpPr>
            <p:spPr>
              <a:xfrm>
                <a:off x="2859" y="7808"/>
                <a:ext cx="283" cy="283"/>
              </a:xfrm>
              <a:prstGeom prst="ellipse">
                <a:avLst/>
              </a:prstGeom>
              <a:solidFill>
                <a:srgbClr val="DE63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8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altLang="zh-CN"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 rot="0">
                <a:off x="2755" y="5970"/>
                <a:ext cx="1402" cy="386"/>
                <a:chOff x="2114" y="3846"/>
                <a:chExt cx="1654" cy="455"/>
              </a:xfrm>
            </p:grpSpPr>
            <p:sp>
              <p:nvSpPr>
                <p:cNvPr id="16" name="文本框 15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2374" y="3846"/>
                  <a:ext cx="1394" cy="4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l"/>
                  <a:r>
                    <a:rPr lang="en-US" altLang="zh-CN" sz="10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Deploy</a:t>
                  </a:r>
                  <a:endParaRPr lang="en-US" altLang="zh-CN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椭圆 18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2114" y="3893"/>
                  <a:ext cx="334" cy="334"/>
                </a:xfrm>
                <a:prstGeom prst="ellipse">
                  <a:avLst/>
                </a:prstGeom>
                <a:solidFill>
                  <a:srgbClr val="DE631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8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altLang="zh-CN" sz="8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5" name="组合 54"/>
          <p:cNvGrpSpPr/>
          <p:nvPr/>
        </p:nvGrpSpPr>
        <p:grpSpPr>
          <a:xfrm>
            <a:off x="5622290" y="1757680"/>
            <a:ext cx="5572760" cy="4646295"/>
            <a:chOff x="8854" y="2768"/>
            <a:chExt cx="8776" cy="7317"/>
          </a:xfrm>
        </p:grpSpPr>
        <p:sp>
          <p:nvSpPr>
            <p:cNvPr id="9" name="圆角矩形 8"/>
            <p:cNvSpPr/>
            <p:nvPr>
              <p:custDataLst>
                <p:tags r:id="rId21"/>
              </p:custDataLst>
            </p:nvPr>
          </p:nvSpPr>
          <p:spPr>
            <a:xfrm>
              <a:off x="10031" y="3304"/>
              <a:ext cx="6422" cy="1538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lumMod val="20000"/>
                      <a:lumOff val="8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>
                <a:lnSpc>
                  <a:spcPct val="150000"/>
                </a:lnSpc>
                <a:buNone/>
              </a:pPr>
              <a:r>
                <a:rPr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Apply for </a:t>
              </a:r>
              <a:r>
                <a:rPr 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On-Premise</a:t>
              </a:r>
              <a:r>
                <a:rPr 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or SaaS deployment</a:t>
              </a:r>
              <a:endParaRPr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  <a:p>
              <a:pPr indent="0" algn="ctr">
                <a:lnSpc>
                  <a:spcPct val="150000"/>
                </a:lnSpc>
                <a:buNone/>
              </a:pPr>
              <a:r>
                <a:rPr lang="zh-CN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Create multiple </a:t>
              </a:r>
              <a:r>
                <a:rPr 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ISPs</a:t>
              </a:r>
              <a:endPara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  <a:p>
              <a:pPr indent="0" algn="ctr">
                <a:lnSpc>
                  <a:spcPct val="150000"/>
                </a:lnSpc>
                <a:buNone/>
              </a:pPr>
              <a:r>
                <a:rPr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Each </a:t>
              </a:r>
              <a:r>
                <a:rPr 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ISP </a:t>
              </a:r>
              <a:r>
                <a:rPr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independently binds ONU/OLT devices</a:t>
              </a:r>
              <a:endParaRPr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2199" y="2768"/>
              <a:ext cx="2086" cy="510"/>
            </a:xfrm>
            <a:prstGeom prst="roundRect">
              <a:avLst>
                <a:gd name="adj" fmla="val 50000"/>
              </a:avLst>
            </a:prstGeom>
            <a:solidFill>
              <a:srgbClr val="DE6316"/>
            </a:solidFill>
          </p:spPr>
          <p:txBody>
            <a:bodyPr wrap="square" rtlCol="0">
              <a:noAutofit/>
            </a:bodyPr>
            <a:p>
              <a:pPr algn="ctr">
                <a:lnSpc>
                  <a:spcPct val="90000"/>
                </a:lnSpc>
              </a:pPr>
              <a:r>
                <a:rPr lang="en-US" altLang="zh-CN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Distributors </a:t>
              </a:r>
              <a:endParaRPr lang="en-US" altLang="zh-CN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8854" y="4934"/>
              <a:ext cx="8776" cy="5151"/>
              <a:chOff x="8854" y="4934"/>
              <a:chExt cx="8776" cy="5151"/>
            </a:xfrm>
          </p:grpSpPr>
          <p:sp>
            <p:nvSpPr>
              <p:cNvPr id="37" name="圆角矩形 36"/>
              <p:cNvSpPr/>
              <p:nvPr>
                <p:custDataLst>
                  <p:tags r:id="rId22"/>
                </p:custDataLst>
              </p:nvPr>
            </p:nvSpPr>
            <p:spPr>
              <a:xfrm>
                <a:off x="13692" y="8394"/>
                <a:ext cx="3938" cy="1690"/>
              </a:xfrm>
              <a:prstGeom prst="roundRect">
                <a:avLst>
                  <a:gd name="adj" fmla="val 758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  <a:prstDash val="lg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" name="圆角矩形 35"/>
              <p:cNvSpPr/>
              <p:nvPr/>
            </p:nvSpPr>
            <p:spPr>
              <a:xfrm>
                <a:off x="8854" y="8410"/>
                <a:ext cx="3979" cy="1675"/>
              </a:xfrm>
              <a:prstGeom prst="roundRect">
                <a:avLst>
                  <a:gd name="adj" fmla="val 8319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  <a:prstDash val="lg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5" name="文本框 94"/>
              <p:cNvSpPr txBox="1"/>
              <p:nvPr/>
            </p:nvSpPr>
            <p:spPr>
              <a:xfrm>
                <a:off x="9869" y="5860"/>
                <a:ext cx="1885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en-US" altLang="zh-CN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Create ISP A </a:t>
                </a:r>
                <a:endPara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文本框 112"/>
              <p:cNvSpPr txBox="1"/>
              <p:nvPr/>
            </p:nvSpPr>
            <p:spPr>
              <a:xfrm>
                <a:off x="15471" y="5860"/>
                <a:ext cx="1885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en-US" altLang="zh-CN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Create ISP B </a:t>
                </a:r>
                <a:endPara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rot="0">
                <a:off x="12256" y="4934"/>
                <a:ext cx="1972" cy="1175"/>
                <a:chOff x="8520" y="6796"/>
                <a:chExt cx="1972" cy="1175"/>
              </a:xfrm>
            </p:grpSpPr>
            <p:sp>
              <p:nvSpPr>
                <p:cNvPr id="71" name="圆角矩形 70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8520" y="6796"/>
                  <a:ext cx="1972" cy="425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12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ea"/>
                    </a:rPr>
                    <a:t>Reseller</a:t>
                  </a:r>
                  <a:endParaRPr lang="en-US" altLang="zh-CN"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endParaRPr>
                </a:p>
              </p:txBody>
            </p:sp>
            <p:pic>
              <p:nvPicPr>
                <p:cNvPr id="130" name="图片 129" descr="006 [转换]"/>
                <p:cNvPicPr>
                  <a:picLocks noChangeAspect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105" y="7231"/>
                  <a:ext cx="802" cy="740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</p:grpSp>
          <p:pic>
            <p:nvPicPr>
              <p:cNvPr id="20" name="图片 19" descr="服务器主机,电脑主机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12675" y="6560"/>
                <a:ext cx="1134" cy="1134"/>
              </a:xfrm>
              <a:prstGeom prst="rect">
                <a:avLst/>
              </a:prstGeom>
            </p:spPr>
          </p:pic>
          <p:sp>
            <p:nvSpPr>
              <p:cNvPr id="34" name="圆角矩形 33"/>
              <p:cNvSpPr/>
              <p:nvPr>
                <p:custDataLst>
                  <p:tags r:id="rId27"/>
                </p:custDataLst>
              </p:nvPr>
            </p:nvSpPr>
            <p:spPr>
              <a:xfrm>
                <a:off x="13678" y="6845"/>
                <a:ext cx="2509" cy="651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2">
                        <a:lumMod val="20000"/>
                        <a:lumOff val="80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l"/>
                <a:r>
                  <a:rPr lang="zh-CN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On-Premise</a:t>
                </a:r>
                <a:r>
                  <a:rPr lang="en-US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/</a:t>
                </a:r>
                <a:r>
                  <a:rPr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SaaS</a:t>
                </a:r>
                <a:endParaRPr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  <a:p>
                <a:pPr algn="l"/>
                <a:r>
                  <a:rPr lang="en-US" altLang="zh-CN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CMS Server</a:t>
                </a:r>
                <a:endPara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89" name="圆角矩形 88"/>
              <p:cNvSpPr/>
              <p:nvPr>
                <p:custDataLst>
                  <p:tags r:id="rId28"/>
                </p:custDataLst>
              </p:nvPr>
            </p:nvSpPr>
            <p:spPr>
              <a:xfrm>
                <a:off x="8854" y="7969"/>
                <a:ext cx="1308" cy="425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2">
                        <a:lumMod val="20000"/>
                        <a:lumOff val="80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ISP </a:t>
                </a:r>
                <a:r>
                  <a:rPr lang="en-US" altLang="zh-CN"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A</a:t>
                </a:r>
                <a:endPara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 rot="0">
                <a:off x="8922" y="8833"/>
                <a:ext cx="3697" cy="1041"/>
                <a:chOff x="8091" y="9429"/>
                <a:chExt cx="3697" cy="1041"/>
              </a:xfrm>
            </p:grpSpPr>
            <p:pic>
              <p:nvPicPr>
                <p:cNvPr id="7" name="图片 6" descr="C-Data_FD1616S-B0-PDA0_ 接口图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862" y="9942"/>
                  <a:ext cx="1926" cy="356"/>
                </a:xfrm>
                <a:prstGeom prst="rect">
                  <a:avLst/>
                </a:prstGeom>
              </p:spPr>
            </p:pic>
            <p:pic>
              <p:nvPicPr>
                <p:cNvPr id="10" name="图片 9" descr="C-Data FD604GW-DIX-R412_接口图"/>
                <p:cNvPicPr>
                  <a:picLocks noChangeAspect="1"/>
                </p:cNvPicPr>
                <p:nvPr/>
              </p:nvPicPr>
              <p:blipFill>
                <a:blip r:embed="rId8">
                  <a:lum bright="12000"/>
                </a:blip>
                <a:stretch>
                  <a:fillRect/>
                </a:stretch>
              </p:blipFill>
              <p:spPr>
                <a:xfrm>
                  <a:off x="8091" y="9429"/>
                  <a:ext cx="1503" cy="1041"/>
                </a:xfrm>
                <a:prstGeom prst="rect">
                  <a:avLst/>
                </a:prstGeom>
              </p:spPr>
            </p:pic>
          </p:grpSp>
          <p:sp>
            <p:nvSpPr>
              <p:cNvPr id="28" name="圆角矩形 27"/>
              <p:cNvSpPr/>
              <p:nvPr>
                <p:custDataLst>
                  <p:tags r:id="rId29"/>
                </p:custDataLst>
              </p:nvPr>
            </p:nvSpPr>
            <p:spPr>
              <a:xfrm>
                <a:off x="16379" y="7955"/>
                <a:ext cx="1251" cy="425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2">
                        <a:lumMod val="20000"/>
                        <a:lumOff val="80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ISP B</a:t>
                </a:r>
                <a:endPara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 rot="0">
                <a:off x="13760" y="8833"/>
                <a:ext cx="3697" cy="1041"/>
                <a:chOff x="8091" y="9429"/>
                <a:chExt cx="3697" cy="1041"/>
              </a:xfrm>
            </p:grpSpPr>
            <p:pic>
              <p:nvPicPr>
                <p:cNvPr id="31" name="图片 30" descr="C-Data_FD1616S-B0-PDA0_ 接口图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862" y="9942"/>
                  <a:ext cx="1926" cy="356"/>
                </a:xfrm>
                <a:prstGeom prst="rect">
                  <a:avLst/>
                </a:prstGeom>
              </p:spPr>
            </p:pic>
            <p:pic>
              <p:nvPicPr>
                <p:cNvPr id="33" name="图片 32" descr="C-Data FD604GW-DIX-R412_接口图"/>
                <p:cNvPicPr>
                  <a:picLocks noChangeAspect="1"/>
                </p:cNvPicPr>
                <p:nvPr/>
              </p:nvPicPr>
              <p:blipFill>
                <a:blip r:embed="rId8">
                  <a:lum bright="12000"/>
                </a:blip>
                <a:stretch>
                  <a:fillRect/>
                </a:stretch>
              </p:blipFill>
              <p:spPr>
                <a:xfrm>
                  <a:off x="8091" y="9429"/>
                  <a:ext cx="1503" cy="1041"/>
                </a:xfrm>
                <a:prstGeom prst="rect">
                  <a:avLst/>
                </a:prstGeom>
              </p:spPr>
            </p:pic>
          </p:grpSp>
          <p:cxnSp>
            <p:nvCxnSpPr>
              <p:cNvPr id="38" name="肘形连接符 37"/>
              <p:cNvCxnSpPr>
                <a:stCxn id="10" idx="0"/>
                <a:endCxn id="20" idx="2"/>
              </p:cNvCxnSpPr>
              <p:nvPr/>
            </p:nvCxnSpPr>
            <p:spPr>
              <a:xfrm rot="16200000">
                <a:off x="10889" y="6480"/>
                <a:ext cx="1139" cy="3568"/>
              </a:xfrm>
              <a:prstGeom prst="bentConnector3">
                <a:avLst>
                  <a:gd name="adj1" fmla="val 27129"/>
                </a:avLst>
              </a:prstGeom>
              <a:ln>
                <a:solidFill>
                  <a:schemeClr val="bg1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9" name="肘形连接符 38"/>
              <p:cNvCxnSpPr>
                <a:stCxn id="7" idx="0"/>
                <a:endCxn id="20" idx="2"/>
              </p:cNvCxnSpPr>
              <p:nvPr/>
            </p:nvCxnSpPr>
            <p:spPr>
              <a:xfrm rot="16200000">
                <a:off x="11623" y="7727"/>
                <a:ext cx="1652" cy="1586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bg1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0" name="肘形连接符 39"/>
              <p:cNvCxnSpPr>
                <a:stCxn id="33" idx="0"/>
                <a:endCxn id="20" idx="2"/>
              </p:cNvCxnSpPr>
              <p:nvPr/>
            </p:nvCxnSpPr>
            <p:spPr>
              <a:xfrm rot="16200000" flipV="1">
                <a:off x="13308" y="7629"/>
                <a:ext cx="1139" cy="1270"/>
              </a:xfrm>
              <a:prstGeom prst="bentConnector3">
                <a:avLst>
                  <a:gd name="adj1" fmla="val 27041"/>
                </a:avLst>
              </a:prstGeom>
              <a:ln>
                <a:solidFill>
                  <a:schemeClr val="bg1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4" name="肘形连接符 43"/>
              <p:cNvCxnSpPr>
                <a:stCxn id="31" idx="0"/>
                <a:endCxn id="20" idx="2"/>
              </p:cNvCxnSpPr>
              <p:nvPr/>
            </p:nvCxnSpPr>
            <p:spPr>
              <a:xfrm rot="16200000" flipV="1">
                <a:off x="14042" y="6894"/>
                <a:ext cx="1652" cy="3252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bg1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1" name="肘形连接符 50"/>
              <p:cNvCxnSpPr>
                <a:stCxn id="130" idx="1"/>
                <a:endCxn id="89" idx="0"/>
              </p:cNvCxnSpPr>
              <p:nvPr/>
            </p:nvCxnSpPr>
            <p:spPr>
              <a:xfrm rot="10800000" flipV="1">
                <a:off x="9508" y="5739"/>
                <a:ext cx="3333" cy="2230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2" name="肘形连接符 51"/>
              <p:cNvCxnSpPr>
                <a:stCxn id="130" idx="3"/>
                <a:endCxn id="28" idx="0"/>
              </p:cNvCxnSpPr>
              <p:nvPr/>
            </p:nvCxnSpPr>
            <p:spPr>
              <a:xfrm>
                <a:off x="13643" y="5739"/>
                <a:ext cx="3362" cy="2216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/>
              <p:cNvCxnSpPr>
                <a:stCxn id="130" idx="2"/>
                <a:endCxn id="20" idx="0"/>
              </p:cNvCxnSpPr>
              <p:nvPr/>
            </p:nvCxnSpPr>
            <p:spPr>
              <a:xfrm>
                <a:off x="13242" y="6109"/>
                <a:ext cx="0" cy="451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grpSp>
            <p:nvGrpSpPr>
              <p:cNvPr id="24" name="组合 23"/>
              <p:cNvGrpSpPr/>
              <p:nvPr/>
            </p:nvGrpSpPr>
            <p:grpSpPr>
              <a:xfrm rot="0">
                <a:off x="12020" y="6065"/>
                <a:ext cx="1429" cy="386"/>
                <a:chOff x="2270" y="4009"/>
                <a:chExt cx="1686" cy="455"/>
              </a:xfrm>
            </p:grpSpPr>
            <p:sp>
              <p:nvSpPr>
                <p:cNvPr id="25" name="文本框 24"/>
                <p:cNvSpPr txBox="1"/>
                <p:nvPr>
                  <p:custDataLst>
                    <p:tags r:id="rId30"/>
                  </p:custDataLst>
                </p:nvPr>
              </p:nvSpPr>
              <p:spPr>
                <a:xfrm>
                  <a:off x="2562" y="4009"/>
                  <a:ext cx="1394" cy="4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l"/>
                  <a:r>
                    <a:rPr lang="en-US" altLang="zh-CN" sz="10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Deploy</a:t>
                  </a:r>
                  <a:endParaRPr lang="en-US" altLang="zh-CN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椭圆 25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2270" y="4060"/>
                  <a:ext cx="334" cy="334"/>
                </a:xfrm>
                <a:prstGeom prst="ellipse">
                  <a:avLst/>
                </a:prstGeom>
                <a:solidFill>
                  <a:srgbClr val="DE631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8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altLang="zh-CN" sz="8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9" name="椭圆 28"/>
              <p:cNvSpPr/>
              <p:nvPr>
                <p:custDataLst>
                  <p:tags r:id="rId32"/>
                </p:custDataLst>
              </p:nvPr>
            </p:nvSpPr>
            <p:spPr>
              <a:xfrm>
                <a:off x="9634" y="5893"/>
                <a:ext cx="283" cy="283"/>
              </a:xfrm>
              <a:prstGeom prst="ellipse">
                <a:avLst/>
              </a:prstGeom>
              <a:solidFill>
                <a:srgbClr val="DE63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8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altLang="zh-CN"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椭圆 31"/>
              <p:cNvSpPr/>
              <p:nvPr>
                <p:custDataLst>
                  <p:tags r:id="rId33"/>
                </p:custDataLst>
              </p:nvPr>
            </p:nvSpPr>
            <p:spPr>
              <a:xfrm>
                <a:off x="15214" y="5893"/>
                <a:ext cx="283" cy="283"/>
              </a:xfrm>
              <a:prstGeom prst="ellipse">
                <a:avLst/>
              </a:prstGeom>
              <a:solidFill>
                <a:srgbClr val="DE63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8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altLang="zh-CN"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12436" y="7890"/>
                <a:ext cx="1045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Bind</a:t>
                </a:r>
                <a:endPara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椭圆 41"/>
              <p:cNvSpPr/>
              <p:nvPr>
                <p:custDataLst>
                  <p:tags r:id="rId35"/>
                </p:custDataLst>
              </p:nvPr>
            </p:nvSpPr>
            <p:spPr>
              <a:xfrm>
                <a:off x="12210" y="7929"/>
                <a:ext cx="283" cy="283"/>
              </a:xfrm>
              <a:prstGeom prst="ellipse">
                <a:avLst/>
              </a:prstGeom>
              <a:solidFill>
                <a:srgbClr val="DE63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8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altLang="zh-CN"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54" name="直接连接符 53"/>
          <p:cNvCxnSpPr/>
          <p:nvPr>
            <p:custDataLst>
              <p:tags r:id="rId36"/>
            </p:custDataLst>
          </p:nvPr>
        </p:nvCxnSpPr>
        <p:spPr>
          <a:xfrm>
            <a:off x="4879658" y="1755140"/>
            <a:ext cx="0" cy="464756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81965" y="1986915"/>
            <a:ext cx="8124825" cy="3514090"/>
            <a:chOff x="759" y="2736"/>
            <a:chExt cx="12795" cy="5534"/>
          </a:xfrm>
        </p:grpSpPr>
        <p:pic>
          <p:nvPicPr>
            <p:cNvPr id="2" name="图片 1" descr="谷歌宣传页-750(1)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987" y="2753"/>
              <a:ext cx="3090" cy="5499"/>
            </a:xfrm>
            <a:prstGeom prst="rect">
              <a:avLst/>
            </a:prstGeom>
          </p:spPr>
        </p:pic>
        <p:pic>
          <p:nvPicPr>
            <p:cNvPr id="4" name="图片 3" descr="谷歌宣传页-750(2)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5" y="2753"/>
              <a:ext cx="3091" cy="5500"/>
            </a:xfrm>
            <a:prstGeom prst="rect">
              <a:avLst/>
            </a:prstGeom>
          </p:spPr>
        </p:pic>
        <p:pic>
          <p:nvPicPr>
            <p:cNvPr id="5" name="图片 4" descr="谷歌宣传页-750(3)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44" y="2736"/>
              <a:ext cx="3111" cy="5535"/>
            </a:xfrm>
            <a:prstGeom prst="rect">
              <a:avLst/>
            </a:prstGeom>
          </p:spPr>
        </p:pic>
        <p:pic>
          <p:nvPicPr>
            <p:cNvPr id="6" name="图片 5" descr="谷歌宣传页-7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" y="2754"/>
              <a:ext cx="3090" cy="5498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13055" y="332105"/>
            <a:ext cx="10565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CMS APP: </a:t>
            </a:r>
            <a:r>
              <a:rPr lang="zh-CN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Anytime</a:t>
            </a:r>
            <a:r>
              <a:rPr lang="en-US" altLang="zh-CN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! An</a:t>
            </a:r>
            <a:r>
              <a:rPr lang="zh-CN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ywhere</a:t>
            </a:r>
            <a:r>
              <a:rPr lang="en-US" altLang="zh-CN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!</a:t>
            </a:r>
            <a:endParaRPr lang="en-US" altLang="zh-CN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41105" y="1860550"/>
            <a:ext cx="2779395" cy="1660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Effortless Network Control</a:t>
            </a:r>
            <a:endParaRPr lang="zh-CN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app to </a:t>
            </a:r>
            <a:r>
              <a:rPr lang="zh-CN" alt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network status, view real-time alarms/events, and swiftly resolve issues with a single click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Empowering administrators with a user-friendly interface for streamlined management</a:t>
            </a: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1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841105" y="3660140"/>
            <a:ext cx="2962910" cy="1906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Zero-Touch Activation</a:t>
            </a:r>
            <a:endParaRPr lang="zh-CN" altLang="en-US" sz="14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Provide clear process guidance through the app for operation and installation personnel. Achieve </a:t>
            </a:r>
            <a:r>
              <a:rPr lang="zh-CN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zero-touch activation and enable one-click service installation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by seamlessly binding ONU to CMS and OLT, ensuring swift business openings for users.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13055" y="1019810"/>
            <a:ext cx="106191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ffering seamless management capabilities for checking network health and resolving issues instantly, as well as facilitating on-site operations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53630" y="1826260"/>
            <a:ext cx="412877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EMS and TR069 ACS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Your Network Come to Life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 Seamlessly with C-Data CMS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Configuration and Setup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Monitoring and Alarm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Troubleshooting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 Business Analysis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Deployment Options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APP: Anytime! Anywhere!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3055" y="332105"/>
            <a:ext cx="9467850" cy="632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CMS: An Integrated Management System</a:t>
            </a:r>
            <a:endParaRPr lang="en-US" alt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58340" y="5115560"/>
            <a:ext cx="82759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With C-Data CMS, we're not just managing networks; 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</a:t>
            </a:r>
            <a:r>
              <a:rPr lang="zh-CN" altLang="en-US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e're empowering you to make the most of your network management experience, </a:t>
            </a:r>
            <a:endParaRPr lang="zh-CN" altLang="en-US" sz="14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anytime and anywhere.</a:t>
            </a:r>
            <a:endParaRPr lang="zh-CN" altLang="en-US" sz="14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03985" y="1372235"/>
            <a:ext cx="5624195" cy="3317240"/>
            <a:chOff x="9914" y="3023"/>
            <a:chExt cx="8857" cy="5224"/>
          </a:xfrm>
        </p:grpSpPr>
        <p:pic>
          <p:nvPicPr>
            <p:cNvPr id="39" name="图片 38" descr="216154_storage_cloud_icon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lum bright="84000"/>
            </a:blip>
            <a:stretch>
              <a:fillRect/>
            </a:stretch>
          </p:blipFill>
          <p:spPr>
            <a:xfrm>
              <a:off x="15094" y="3023"/>
              <a:ext cx="889" cy="889"/>
            </a:xfrm>
            <a:prstGeom prst="rect">
              <a:avLst/>
            </a:prstGeom>
          </p:spPr>
        </p:pic>
        <p:pic>
          <p:nvPicPr>
            <p:cNvPr id="40" name="图片 39" descr="3668839_gear_maintenance_service_icon (1)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grayscl/>
              <a:lum bright="24000"/>
            </a:blip>
            <a:stretch>
              <a:fillRect/>
            </a:stretch>
          </p:blipFill>
          <p:spPr>
            <a:xfrm rot="20880000">
              <a:off x="11614" y="4359"/>
              <a:ext cx="541" cy="541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/>
          </p:nvGrpSpPr>
          <p:grpSpPr>
            <a:xfrm>
              <a:off x="9914" y="3982"/>
              <a:ext cx="8857" cy="4265"/>
              <a:chOff x="9172" y="3734"/>
              <a:chExt cx="9314" cy="4485"/>
            </a:xfrm>
          </p:grpSpPr>
          <p:pic>
            <p:nvPicPr>
              <p:cNvPr id="8" name="图片 7" descr="dashboard 2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11155" y="3734"/>
                <a:ext cx="7188" cy="3625"/>
              </a:xfrm>
              <a:prstGeom prst="rect">
                <a:avLst/>
              </a:prstGeom>
            </p:spPr>
          </p:pic>
          <p:pic>
            <p:nvPicPr>
              <p:cNvPr id="9" name="图片 8" descr="CMS APP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7170" y="5651"/>
                <a:ext cx="694" cy="1277"/>
              </a:xfrm>
              <a:prstGeom prst="rect">
                <a:avLst/>
              </a:prstGeom>
            </p:spPr>
          </p:pic>
          <p:pic>
            <p:nvPicPr>
              <p:cNvPr id="31" name="图片 30" descr="olt web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10442" y="5663"/>
                <a:ext cx="2323" cy="1949"/>
              </a:xfrm>
              <a:prstGeom prst="rect">
                <a:avLst/>
              </a:prstGeom>
            </p:spPr>
          </p:pic>
          <p:pic>
            <p:nvPicPr>
              <p:cNvPr id="30" name="图片 29" descr="ONU WEB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12172" y="6165"/>
                <a:ext cx="2637" cy="1447"/>
              </a:xfrm>
              <a:prstGeom prst="rect">
                <a:avLst/>
              </a:prstGeom>
            </p:spPr>
          </p:pic>
          <p:pic>
            <p:nvPicPr>
              <p:cNvPr id="32" name="图片 31" descr="app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14732" y="6234"/>
                <a:ext cx="832" cy="1378"/>
              </a:xfrm>
              <a:prstGeom prst="rect">
                <a:avLst/>
              </a:prstGeom>
            </p:spPr>
          </p:pic>
          <p:grpSp>
            <p:nvGrpSpPr>
              <p:cNvPr id="28" name="组合 27"/>
              <p:cNvGrpSpPr/>
              <p:nvPr/>
            </p:nvGrpSpPr>
            <p:grpSpPr>
              <a:xfrm>
                <a:off x="9172" y="6671"/>
                <a:ext cx="2509" cy="1548"/>
                <a:chOff x="9536" y="7183"/>
                <a:chExt cx="3638" cy="2244"/>
              </a:xfrm>
            </p:grpSpPr>
            <p:pic>
              <p:nvPicPr>
                <p:cNvPr id="10" name="图片 9" descr="C-Data FD1700S_interfaces_2"/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536" y="7807"/>
                  <a:ext cx="3639" cy="1620"/>
                </a:xfrm>
                <a:prstGeom prst="rect">
                  <a:avLst/>
                </a:prstGeom>
              </p:spPr>
            </p:pic>
            <p:pic>
              <p:nvPicPr>
                <p:cNvPr id="17" name="图片 16" descr="C-Data FD1616S-B1_接口图"/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619" y="7474"/>
                  <a:ext cx="3502" cy="1808"/>
                </a:xfrm>
                <a:prstGeom prst="rect">
                  <a:avLst/>
                </a:prstGeom>
              </p:spPr>
            </p:pic>
            <p:pic>
              <p:nvPicPr>
                <p:cNvPr id="16" name="图片 15" descr="C-Data FD1608S-B1_接口图"/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601" y="7183"/>
                  <a:ext cx="3508" cy="1810"/>
                </a:xfrm>
                <a:prstGeom prst="rect">
                  <a:avLst/>
                </a:prstGeom>
              </p:spPr>
            </p:pic>
          </p:grpSp>
          <p:grpSp>
            <p:nvGrpSpPr>
              <p:cNvPr id="33" name="组合 32"/>
              <p:cNvGrpSpPr/>
              <p:nvPr/>
            </p:nvGrpSpPr>
            <p:grpSpPr>
              <a:xfrm>
                <a:off x="11299" y="6604"/>
                <a:ext cx="1940" cy="1488"/>
                <a:chOff x="11299" y="6604"/>
                <a:chExt cx="1940" cy="1488"/>
              </a:xfrm>
            </p:grpSpPr>
            <p:grpSp>
              <p:nvGrpSpPr>
                <p:cNvPr id="25" name="组合 24"/>
                <p:cNvGrpSpPr/>
                <p:nvPr/>
              </p:nvGrpSpPr>
              <p:grpSpPr>
                <a:xfrm rot="0">
                  <a:off x="11299" y="6928"/>
                  <a:ext cx="1941" cy="1164"/>
                  <a:chOff x="9938" y="6674"/>
                  <a:chExt cx="2814" cy="1686"/>
                </a:xfrm>
              </p:grpSpPr>
              <p:pic>
                <p:nvPicPr>
                  <p:cNvPr id="15" name="图片 14" descr="C-Data FD1304S_interfaces"/>
                  <p:cNvPicPr>
                    <a:picLocks noChangeAspect="1"/>
                  </p:cNvPicPr>
                  <p:nvPr>
                    <p:custDataLst>
                      <p:tags r:id="rId21"/>
                    </p:custDataLst>
                  </p:nvPr>
                </p:nvPicPr>
                <p:blipFill>
                  <a:blip r:embed="rId22"/>
                  <a:srcRect t="45926"/>
                  <a:stretch>
                    <a:fillRect/>
                  </a:stretch>
                </p:blipFill>
                <p:spPr>
                  <a:xfrm>
                    <a:off x="9938" y="7504"/>
                    <a:ext cx="2814" cy="856"/>
                  </a:xfrm>
                  <a:prstGeom prst="rect">
                    <a:avLst/>
                  </a:prstGeom>
                </p:spPr>
              </p:pic>
              <p:pic>
                <p:nvPicPr>
                  <p:cNvPr id="11" name="图片 10" descr="1"/>
                  <p:cNvPicPr>
                    <a:picLocks noChangeAspect="1"/>
                  </p:cNvPicPr>
                  <p:nvPr>
                    <p:custDataLst>
                      <p:tags r:id="rId23"/>
                    </p:custDataLst>
                  </p:nvPr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0104" y="6674"/>
                    <a:ext cx="2483" cy="160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0" name="图片 19" descr="FD514GS1-R550_interfaces"/>
                <p:cNvPicPr>
                  <a:picLocks noChangeAspect="1"/>
                </p:cNvPicPr>
                <p:nvPr>
                  <p:custDataLst>
                    <p:tags r:id="rId25"/>
                  </p:custDataLst>
                </p:nvPr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553" y="6604"/>
                  <a:ext cx="1433" cy="928"/>
                </a:xfrm>
                <a:prstGeom prst="rect">
                  <a:avLst/>
                </a:prstGeom>
              </p:spPr>
            </p:pic>
          </p:grpSp>
          <p:grpSp>
            <p:nvGrpSpPr>
              <p:cNvPr id="24" name="组合 23"/>
              <p:cNvGrpSpPr/>
              <p:nvPr/>
            </p:nvGrpSpPr>
            <p:grpSpPr>
              <a:xfrm>
                <a:off x="15198" y="6344"/>
                <a:ext cx="2675" cy="1768"/>
                <a:chOff x="13824" y="7228"/>
                <a:chExt cx="3880" cy="2565"/>
              </a:xfrm>
            </p:grpSpPr>
            <p:pic>
              <p:nvPicPr>
                <p:cNvPr id="22" name="图片 21" descr="C-Data FD5024BF_interfaces"/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3824" y="7301"/>
                  <a:ext cx="3880" cy="2492"/>
                </a:xfrm>
                <a:prstGeom prst="rect">
                  <a:avLst/>
                </a:prstGeom>
              </p:spPr>
            </p:pic>
            <p:pic>
              <p:nvPicPr>
                <p:cNvPr id="19" name="图片 18" descr="FD614GS3-R850_interfaces"/>
                <p:cNvPicPr>
                  <a:picLocks noChangeAspect="1"/>
                </p:cNvPicPr>
                <p:nvPr>
                  <p:custDataLst>
                    <p:tags r:id="rId29"/>
                  </p:custDataLst>
                </p:nvPr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4091" y="7228"/>
                  <a:ext cx="2568" cy="1662"/>
                </a:xfrm>
                <a:prstGeom prst="rect">
                  <a:avLst/>
                </a:prstGeom>
              </p:spPr>
            </p:pic>
            <p:pic>
              <p:nvPicPr>
                <p:cNvPr id="21" name="图片 20" descr="C-Data FD511G-FA10_-斜侧面"/>
                <p:cNvPicPr>
                  <a:picLocks noChangeAspect="1"/>
                </p:cNvPicPr>
                <p:nvPr>
                  <p:custDataLst>
                    <p:tags r:id="rId31"/>
                  </p:custDataLst>
                </p:nvPr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5884" y="7387"/>
                  <a:ext cx="1455" cy="1503"/>
                </a:xfrm>
                <a:prstGeom prst="rect">
                  <a:avLst/>
                </a:prstGeom>
              </p:spPr>
            </p:pic>
          </p:grpSp>
          <p:pic>
            <p:nvPicPr>
              <p:cNvPr id="27" name="图片 26" descr="西迪特_WR625G_正面图"/>
              <p:cNvPicPr>
                <a:picLocks noChangeAspect="1"/>
              </p:cNvPicPr>
              <p:nvPr>
                <p:custDataLst>
                  <p:tags r:id="rId33"/>
                </p:custDataLst>
              </p:nvPr>
            </p:nvPicPr>
            <p:blipFill>
              <a:blip r:embed="rId34"/>
              <a:stretch>
                <a:fillRect/>
              </a:stretch>
            </p:blipFill>
            <p:spPr>
              <a:xfrm>
                <a:off x="17374" y="6645"/>
                <a:ext cx="1112" cy="111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1180" y="1592580"/>
            <a:ext cx="6690995" cy="3765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Device Management</a:t>
            </a:r>
            <a:endParaRPr lang="zh-CN" altLang="en-US" sz="14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 support for OLT, ONU, routers, and third-party devices.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Deployment Options</a:t>
            </a:r>
            <a:endParaRPr lang="zh-CN" altLang="en-US" sz="14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deployment options - SaaS, On-Premise, and Northbound interfaces. 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 Solution through Software-Hardware Synergy</a:t>
            </a:r>
            <a:endParaRPr lang="zh-CN" altLang="en-US" sz="14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Achieves the best solutions by harmonizing software and hardware.</a:t>
            </a:r>
            <a:endParaRPr lang="zh-CN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Intuitive Network Control</a:t>
            </a:r>
            <a:endParaRPr lang="zh-CN" altLang="en-US" sz="14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Streamlined network monitoring and control from anywhere via a 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 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user-friendly web interface and mobile app.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13055" y="332105"/>
            <a:ext cx="10565130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CMS: An Integrated Management S</a:t>
            </a: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ystem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849620" y="1948180"/>
            <a:ext cx="5813425" cy="3705860"/>
            <a:chOff x="9914" y="2958"/>
            <a:chExt cx="8856" cy="5645"/>
          </a:xfrm>
        </p:grpSpPr>
        <p:sp>
          <p:nvSpPr>
            <p:cNvPr id="41" name="矩形 40"/>
            <p:cNvSpPr/>
            <p:nvPr/>
          </p:nvSpPr>
          <p:spPr>
            <a:xfrm>
              <a:off x="10162" y="7855"/>
              <a:ext cx="1898" cy="730"/>
            </a:xfrm>
            <a:prstGeom prst="rect">
              <a:avLst/>
            </a:prstGeom>
            <a:gradFill>
              <a:gsLst>
                <a:gs pos="0">
                  <a:schemeClr val="bg1">
                    <a:lumMod val="9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>
              <p:custDataLst>
                <p:tags r:id="rId2"/>
              </p:custDataLst>
            </p:nvPr>
          </p:nvSpPr>
          <p:spPr>
            <a:xfrm>
              <a:off x="13331" y="7652"/>
              <a:ext cx="1869" cy="730"/>
            </a:xfrm>
            <a:prstGeom prst="rect">
              <a:avLst/>
            </a:prstGeom>
            <a:gradFill>
              <a:gsLst>
                <a:gs pos="0">
                  <a:schemeClr val="bg1">
                    <a:lumMod val="9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>
              <p:custDataLst>
                <p:tags r:id="rId3"/>
              </p:custDataLst>
            </p:nvPr>
          </p:nvSpPr>
          <p:spPr>
            <a:xfrm>
              <a:off x="12142" y="7873"/>
              <a:ext cx="1456" cy="730"/>
            </a:xfrm>
            <a:prstGeom prst="rect">
              <a:avLst/>
            </a:prstGeom>
            <a:gradFill>
              <a:gsLst>
                <a:gs pos="0">
                  <a:schemeClr val="bg1">
                    <a:lumMod val="9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>
              <p:custDataLst>
                <p:tags r:id="rId4"/>
              </p:custDataLst>
            </p:nvPr>
          </p:nvSpPr>
          <p:spPr>
            <a:xfrm>
              <a:off x="15307" y="7545"/>
              <a:ext cx="560" cy="785"/>
            </a:xfrm>
            <a:prstGeom prst="rect">
              <a:avLst/>
            </a:prstGeom>
            <a:gradFill>
              <a:gsLst>
                <a:gs pos="0">
                  <a:schemeClr val="bg1">
                    <a:lumMod val="9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>
              <p:custDataLst>
                <p:tags r:id="rId5"/>
              </p:custDataLst>
            </p:nvPr>
          </p:nvSpPr>
          <p:spPr>
            <a:xfrm>
              <a:off x="16005" y="7597"/>
              <a:ext cx="1880" cy="785"/>
            </a:xfrm>
            <a:prstGeom prst="rect">
              <a:avLst/>
            </a:prstGeom>
            <a:gradFill>
              <a:gsLst>
                <a:gs pos="0">
                  <a:schemeClr val="bg1">
                    <a:lumMod val="9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>
              <p:custDataLst>
                <p:tags r:id="rId6"/>
              </p:custDataLst>
            </p:nvPr>
          </p:nvSpPr>
          <p:spPr>
            <a:xfrm>
              <a:off x="18014" y="7591"/>
              <a:ext cx="455" cy="785"/>
            </a:xfrm>
            <a:prstGeom prst="rect">
              <a:avLst/>
            </a:prstGeom>
            <a:gradFill>
              <a:gsLst>
                <a:gs pos="0">
                  <a:schemeClr val="bg1">
                    <a:lumMod val="9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>
              <p:custDataLst>
                <p:tags r:id="rId7"/>
              </p:custDataLst>
            </p:nvPr>
          </p:nvSpPr>
          <p:spPr>
            <a:xfrm>
              <a:off x="17652" y="6966"/>
              <a:ext cx="540" cy="730"/>
            </a:xfrm>
            <a:prstGeom prst="rect">
              <a:avLst/>
            </a:prstGeom>
            <a:gradFill>
              <a:gsLst>
                <a:gs pos="0">
                  <a:schemeClr val="bg1">
                    <a:lumMod val="9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>
              <p:custDataLst>
                <p:tags r:id="rId8"/>
              </p:custDataLst>
            </p:nvPr>
          </p:nvSpPr>
          <p:spPr>
            <a:xfrm>
              <a:off x="14964" y="7232"/>
              <a:ext cx="2540" cy="730"/>
            </a:xfrm>
            <a:prstGeom prst="rect">
              <a:avLst/>
            </a:prstGeom>
            <a:gradFill>
              <a:gsLst>
                <a:gs pos="0">
                  <a:schemeClr val="bg1">
                    <a:lumMod val="9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9914" y="2958"/>
              <a:ext cx="8856" cy="5288"/>
              <a:chOff x="9914" y="2958"/>
              <a:chExt cx="8856" cy="5288"/>
            </a:xfrm>
          </p:grpSpPr>
          <p:pic>
            <p:nvPicPr>
              <p:cNvPr id="39" name="图片 38" descr="216154_storage_cloud_icon"/>
              <p:cNvPicPr>
                <a:picLocks noChangeAspect="1"/>
              </p:cNvPicPr>
              <p:nvPr/>
            </p:nvPicPr>
            <p:blipFill>
              <a:blip r:embed="rId9">
                <a:lum bright="84000"/>
              </a:blip>
              <a:stretch>
                <a:fillRect/>
              </a:stretch>
            </p:blipFill>
            <p:spPr>
              <a:xfrm>
                <a:off x="15094" y="2958"/>
                <a:ext cx="889" cy="889"/>
              </a:xfrm>
              <a:prstGeom prst="rect">
                <a:avLst/>
              </a:prstGeom>
            </p:spPr>
          </p:pic>
          <p:pic>
            <p:nvPicPr>
              <p:cNvPr id="40" name="图片 39" descr="3668839_gear_maintenance_service_icon (1)"/>
              <p:cNvPicPr>
                <a:picLocks noChangeAspect="1"/>
              </p:cNvPicPr>
              <p:nvPr/>
            </p:nvPicPr>
            <p:blipFill>
              <a:blip r:embed="rId10">
                <a:grayscl/>
                <a:lum bright="24000"/>
              </a:blip>
              <a:stretch>
                <a:fillRect/>
              </a:stretch>
            </p:blipFill>
            <p:spPr>
              <a:xfrm rot="20880000">
                <a:off x="11614" y="4359"/>
                <a:ext cx="541" cy="541"/>
              </a:xfrm>
              <a:prstGeom prst="rect">
                <a:avLst/>
              </a:prstGeom>
            </p:spPr>
          </p:pic>
          <p:grpSp>
            <p:nvGrpSpPr>
              <p:cNvPr id="35" name="组合 34"/>
              <p:cNvGrpSpPr/>
              <p:nvPr/>
            </p:nvGrpSpPr>
            <p:grpSpPr>
              <a:xfrm>
                <a:off x="9914" y="3982"/>
                <a:ext cx="8857" cy="4265"/>
                <a:chOff x="9172" y="3734"/>
                <a:chExt cx="9314" cy="4485"/>
              </a:xfrm>
            </p:grpSpPr>
            <p:pic>
              <p:nvPicPr>
                <p:cNvPr id="4" name="图片 3" descr="dashboard 2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155" y="3734"/>
                  <a:ext cx="7188" cy="3625"/>
                </a:xfrm>
                <a:prstGeom prst="rect">
                  <a:avLst/>
                </a:prstGeom>
              </p:spPr>
            </p:pic>
            <p:pic>
              <p:nvPicPr>
                <p:cNvPr id="7" name="图片 6" descr="CMS APP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170" y="5651"/>
                  <a:ext cx="694" cy="1277"/>
                </a:xfrm>
                <a:prstGeom prst="rect">
                  <a:avLst/>
                </a:prstGeom>
              </p:spPr>
            </p:pic>
            <p:pic>
              <p:nvPicPr>
                <p:cNvPr id="31" name="图片 30" descr="olt web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442" y="5663"/>
                  <a:ext cx="2323" cy="1949"/>
                </a:xfrm>
                <a:prstGeom prst="rect">
                  <a:avLst/>
                </a:prstGeom>
              </p:spPr>
            </p:pic>
            <p:pic>
              <p:nvPicPr>
                <p:cNvPr id="30" name="图片 29" descr="ONU WEB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172" y="6165"/>
                  <a:ext cx="2637" cy="1447"/>
                </a:xfrm>
                <a:prstGeom prst="rect">
                  <a:avLst/>
                </a:prstGeom>
              </p:spPr>
            </p:pic>
            <p:pic>
              <p:nvPicPr>
                <p:cNvPr id="32" name="图片 31" descr="app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732" y="6234"/>
                  <a:ext cx="832" cy="1378"/>
                </a:xfrm>
                <a:prstGeom prst="rect">
                  <a:avLst/>
                </a:prstGeom>
              </p:spPr>
            </p:pic>
            <p:grpSp>
              <p:nvGrpSpPr>
                <p:cNvPr id="28" name="组合 27"/>
                <p:cNvGrpSpPr/>
                <p:nvPr/>
              </p:nvGrpSpPr>
              <p:grpSpPr>
                <a:xfrm>
                  <a:off x="9172" y="6671"/>
                  <a:ext cx="2509" cy="1548"/>
                  <a:chOff x="9536" y="7183"/>
                  <a:chExt cx="3638" cy="2244"/>
                </a:xfrm>
              </p:grpSpPr>
              <p:pic>
                <p:nvPicPr>
                  <p:cNvPr id="10" name="图片 9" descr="C-Data FD1700S_interfaces_2"/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9536" y="7807"/>
                    <a:ext cx="3639" cy="1620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16" descr="C-Data FD1616S-B1_接口图"/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9619" y="7474"/>
                    <a:ext cx="3502" cy="1808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 descr="C-Data FD1608S-B1_接口图"/>
                  <p:cNvPicPr>
                    <a:picLocks noChangeAspect="1"/>
                  </p:cNvPicPr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9601" y="7183"/>
                    <a:ext cx="3508" cy="181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" name="组合 32"/>
                <p:cNvGrpSpPr/>
                <p:nvPr/>
              </p:nvGrpSpPr>
              <p:grpSpPr>
                <a:xfrm>
                  <a:off x="11299" y="6604"/>
                  <a:ext cx="1940" cy="1488"/>
                  <a:chOff x="11299" y="6604"/>
                  <a:chExt cx="1940" cy="1488"/>
                </a:xfrm>
              </p:grpSpPr>
              <p:grpSp>
                <p:nvGrpSpPr>
                  <p:cNvPr id="25" name="组合 24"/>
                  <p:cNvGrpSpPr/>
                  <p:nvPr/>
                </p:nvGrpSpPr>
                <p:grpSpPr>
                  <a:xfrm rot="0">
                    <a:off x="11299" y="6928"/>
                    <a:ext cx="1941" cy="1164"/>
                    <a:chOff x="9938" y="6674"/>
                    <a:chExt cx="2814" cy="1686"/>
                  </a:xfrm>
                </p:grpSpPr>
                <p:pic>
                  <p:nvPicPr>
                    <p:cNvPr id="15" name="图片 14" descr="C-Data FD1304S_interfaces"/>
                    <p:cNvPicPr>
                      <a:picLocks noChangeAspect="1"/>
                    </p:cNvPicPr>
                    <p:nvPr/>
                  </p:nvPicPr>
                  <p:blipFill>
                    <a:blip r:embed="rId19"/>
                    <a:srcRect t="45926"/>
                    <a:stretch>
                      <a:fillRect/>
                    </a:stretch>
                  </p:blipFill>
                  <p:spPr>
                    <a:xfrm>
                      <a:off x="9938" y="7504"/>
                      <a:ext cx="2814" cy="8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" name="图片 10" descr="1"/>
                    <p:cNvPicPr>
                      <a:picLocks noChangeAspect="1"/>
                    </p:cNvPicPr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10104" y="6674"/>
                      <a:ext cx="2483" cy="1607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0" name="图片 19" descr="FD514GS1-R550_interfaces"/>
                  <p:cNvPicPr>
                    <a:picLocks noChangeAspect="1"/>
                  </p:cNvPicPr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1553" y="6604"/>
                    <a:ext cx="1433" cy="92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4" name="组合 23"/>
                <p:cNvGrpSpPr/>
                <p:nvPr/>
              </p:nvGrpSpPr>
              <p:grpSpPr>
                <a:xfrm>
                  <a:off x="15198" y="6344"/>
                  <a:ext cx="2675" cy="1768"/>
                  <a:chOff x="13824" y="7228"/>
                  <a:chExt cx="3880" cy="2565"/>
                </a:xfrm>
              </p:grpSpPr>
              <p:pic>
                <p:nvPicPr>
                  <p:cNvPr id="22" name="图片 21" descr="C-Data FD5024BF_interfaces"/>
                  <p:cNvPicPr>
                    <a:picLocks noChangeAspect="1"/>
                  </p:cNvPicPr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3824" y="7301"/>
                    <a:ext cx="3880" cy="2492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 descr="FD614GS3-R850_interfaces"/>
                  <p:cNvPicPr>
                    <a:picLocks noChangeAspect="1"/>
                  </p:cNvPicPr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4091" y="7228"/>
                    <a:ext cx="2568" cy="1662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图片 20" descr="C-Data FD511G-FA10_-斜侧面"/>
                  <p:cNvPicPr>
                    <a:picLocks noChangeAspect="1"/>
                  </p:cNvPicPr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5884" y="7387"/>
                    <a:ext cx="1455" cy="150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7" name="图片 26" descr="西迪特_WR625G_正面图"/>
                <p:cNvPicPr>
                  <a:picLocks noChangeAspect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7374" y="6645"/>
                  <a:ext cx="1112" cy="1112"/>
                </a:xfrm>
                <a:prstGeom prst="rect">
                  <a:avLst/>
                </a:prstGeom>
              </p:spPr>
            </p:pic>
          </p:grpSp>
        </p:grp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7479665" y="1871345"/>
            <a:ext cx="416496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1400" b="1" i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Distributors</a:t>
            </a: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can allocate CMS accounts and resources to ISPs.</a:t>
            </a:r>
            <a:endParaRPr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endParaRPr lang="zh-CN" altLang="en-US" sz="1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ffering</a:t>
            </a:r>
            <a:r>
              <a:rPr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10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 deployment</a:t>
            </a:r>
            <a:r>
              <a:rPr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sold ONUs</a:t>
            </a: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Coordination</a:t>
            </a:r>
            <a:r>
              <a:rPr lang="zh-CN" altLang="en-US" sz="1000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ligning efforts with ISP capabilities and resources.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Insight</a:t>
            </a:r>
            <a:r>
              <a:rPr lang="zh-CN" altLang="en-US" sz="1000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comprehensive view of the network and customer activities</a:t>
            </a: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plan purchases based on usage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and offer equipment recommendations.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479665" y="4263390"/>
            <a:ext cx="4163695" cy="1906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</a:pP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CMS benefits </a:t>
            </a:r>
            <a:r>
              <a:rPr lang="zh-CN" altLang="en-US" sz="1400" b="1" i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ISPs</a:t>
            </a: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analytics to</a:t>
            </a:r>
            <a:r>
              <a:rPr lang="zh-CN" alt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10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new services</a:t>
            </a:r>
            <a:r>
              <a:rPr lang="zh-CN" altLang="en-US"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10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 optimize existing service plans.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 performance</a:t>
            </a:r>
            <a:r>
              <a:rPr lang="zh-CN" alt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against industry standards and competitors.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provide</a:t>
            </a:r>
            <a:r>
              <a:rPr lang="zh-CN" alt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automatic warnings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based on customer behavior to</a:t>
            </a:r>
            <a:r>
              <a:rPr lang="zh-CN" alt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10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 ISPs in retaining customers.</a:t>
            </a:r>
            <a:endParaRPr lang="zh-CN" altLang="en-US" sz="10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3055" y="332105"/>
            <a:ext cx="93148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What Benefits Does CMS Offer for Distributors 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and Operators Respectively?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34035" y="1912620"/>
            <a:ext cx="6616700" cy="3540760"/>
            <a:chOff x="841" y="2920"/>
            <a:chExt cx="10420" cy="557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" y="2920"/>
              <a:ext cx="10420" cy="5576"/>
            </a:xfrm>
            <a:prstGeom prst="roundRect">
              <a:avLst>
                <a:gd name="adj" fmla="val 2349"/>
              </a:avLst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" name="矩形 5"/>
            <p:cNvSpPr/>
            <p:nvPr>
              <p:custDataLst>
                <p:tags r:id="rId3"/>
              </p:custDataLst>
            </p:nvPr>
          </p:nvSpPr>
          <p:spPr>
            <a:xfrm>
              <a:off x="2440" y="3831"/>
              <a:ext cx="3586" cy="2306"/>
            </a:xfrm>
            <a:prstGeom prst="rect">
              <a:avLst/>
            </a:prstGeom>
            <a:noFill/>
            <a:ln w="15875">
              <a:solidFill>
                <a:srgbClr val="DE631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7056" y="3831"/>
              <a:ext cx="3959" cy="2306"/>
            </a:xfrm>
            <a:prstGeom prst="rect">
              <a:avLst/>
            </a:prstGeom>
            <a:noFill/>
            <a:ln w="15875">
              <a:solidFill>
                <a:srgbClr val="DE631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8382" y="3105"/>
              <a:ext cx="1088" cy="455"/>
              <a:chOff x="10593" y="2557"/>
              <a:chExt cx="1088" cy="455"/>
            </a:xfrm>
          </p:grpSpPr>
          <p:sp>
            <p:nvSpPr>
              <p:cNvPr id="2" name="圆角矩形标注 1"/>
              <p:cNvSpPr/>
              <p:nvPr/>
            </p:nvSpPr>
            <p:spPr>
              <a:xfrm>
                <a:off x="10593" y="2557"/>
                <a:ext cx="1088" cy="455"/>
              </a:xfrm>
              <a:prstGeom prst="wedgeRoundRectCallout">
                <a:avLst>
                  <a:gd name="adj1" fmla="val -33957"/>
                  <a:gd name="adj2" fmla="val 80656"/>
                  <a:gd name="adj3" fmla="val 16667"/>
                </a:avLst>
              </a:prstGeom>
              <a:solidFill>
                <a:srgbClr val="DE6316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10596" y="2566"/>
                <a:ext cx="1082" cy="354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algn="ctr"/>
                <a:r>
                  <a:rPr lang="en-US" altLang="zh-CN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U</a:t>
                </a:r>
                <a:r>
                  <a:rPr lang="zh-CN" altLang="en-US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sage </a:t>
                </a:r>
                <a:endParaRPr lang="zh-CN" altLang="en-US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3422" y="3104"/>
              <a:ext cx="1348" cy="456"/>
              <a:chOff x="4855" y="2556"/>
              <a:chExt cx="1348" cy="456"/>
            </a:xfrm>
          </p:grpSpPr>
          <p:sp>
            <p:nvSpPr>
              <p:cNvPr id="7" name="圆角矩形标注 6"/>
              <p:cNvSpPr/>
              <p:nvPr>
                <p:custDataLst>
                  <p:tags r:id="rId5"/>
                </p:custDataLst>
              </p:nvPr>
            </p:nvSpPr>
            <p:spPr>
              <a:xfrm>
                <a:off x="4920" y="2556"/>
                <a:ext cx="1219" cy="456"/>
              </a:xfrm>
              <a:prstGeom prst="wedgeRoundRectCallout">
                <a:avLst>
                  <a:gd name="adj1" fmla="val -33957"/>
                  <a:gd name="adj2" fmla="val 80656"/>
                  <a:gd name="adj3" fmla="val 16667"/>
                </a:avLst>
              </a:prstGeom>
              <a:solidFill>
                <a:srgbClr val="DE6316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855" y="2566"/>
                <a:ext cx="1348" cy="326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algn="ctr"/>
                <a:r>
                  <a:rPr lang="en-US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ISP Info</a:t>
                </a:r>
                <a:r>
                  <a:rPr lang="zh-CN" altLang="en-US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endParaRPr lang="zh-CN" altLang="en-US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3055" y="332105"/>
            <a:ext cx="93148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Compare to third-party ACS platforms, what are the advantages of CMS?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963930" y="1543050"/>
          <a:ext cx="10264775" cy="4288155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605405"/>
                <a:gridCol w="4237990"/>
                <a:gridCol w="34213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CMS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Other ACS platforms</a:t>
                      </a:r>
                      <a:endParaRPr lang="zh-CN" altLang="en-US"/>
                    </a:p>
                  </a:txBody>
                  <a:tcPr/>
                </a:tc>
              </a:tr>
              <a:tr h="1188720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/>
                        <a:t>Device Support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marL="342900" indent="-342900">
                        <a:buAutoNum type="arabicPeriod"/>
                      </a:pPr>
                      <a:r>
                        <a:rPr lang="en-US" altLang="zh-CN" sz="1600"/>
                        <a:t>TR-069 ONU, including third-party ONUs</a:t>
                      </a:r>
                      <a:endParaRPr lang="en-US" altLang="zh-CN" sz="160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altLang="zh-CN" sz="1600"/>
                        <a:t>OLT and subordinate ONUs, including third-party OLTs (coming soon)</a:t>
                      </a:r>
                      <a:endParaRPr lang="en-US" altLang="zh-CN" sz="160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altLang="zh-CN" sz="1600"/>
                        <a:t>Routers, switches, etc.</a:t>
                      </a:r>
                      <a:endParaRPr lang="en-US" altLang="zh-CN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/>
                        <a:t>O</a:t>
                      </a:r>
                      <a:r>
                        <a:rPr lang="zh-CN" altLang="en-US" sz="1600"/>
                        <a:t>nly support TR-069 ONUs.</a:t>
                      </a:r>
                      <a:endParaRPr lang="zh-CN" altLang="en-US" sz="1600"/>
                    </a:p>
                  </a:txBody>
                  <a:tcPr anchor="ctr" anchorCtr="0"/>
                </a:tc>
              </a:tr>
              <a:tr h="393065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/>
                        <a:t>Configuration Operations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/>
                        <a:t>T</a:t>
                      </a:r>
                      <a:r>
                        <a:rPr lang="zh-CN" altLang="en-US" sz="1600"/>
                        <a:t>owards WAN/LAN/Wi-Fi/VoIP/CATV business scenarios, providing visual operations.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/>
                        <a:t>T</a:t>
                      </a:r>
                      <a:r>
                        <a:rPr lang="zh-CN" altLang="en-US" sz="1600"/>
                        <a:t>owards data models, requiring high professional expertise.</a:t>
                      </a:r>
                      <a:endParaRPr lang="zh-CN" altLang="en-US" sz="1600"/>
                    </a:p>
                  </a:txBody>
                  <a:tcPr anchor="ctr" anchorCtr="0"/>
                </a:tc>
              </a:tr>
              <a:tr h="393065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/>
                        <a:t>Software-Hardware Integration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/>
                        <a:t>I</a:t>
                      </a:r>
                      <a:r>
                        <a:rPr lang="zh-CN" altLang="en-US" sz="1600"/>
                        <a:t>ntegrates with the hardware platform, supporting the most features and maximizing performance.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/>
                        <a:t>O</a:t>
                      </a:r>
                      <a:r>
                        <a:rPr lang="zh-CN" altLang="en-US" sz="1600"/>
                        <a:t>nly achieve functionality based on the TR-069 standard protocol.</a:t>
                      </a:r>
                      <a:endParaRPr lang="zh-CN" altLang="en-US" sz="1600"/>
                    </a:p>
                  </a:txBody>
                  <a:tcPr anchor="ctr" anchorCtr="0"/>
                </a:tc>
              </a:tr>
              <a:tr h="393065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/>
                        <a:t>Deployment Options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marL="342900" indent="-342900">
                        <a:buAutoNum type="arabicPeriod"/>
                      </a:pPr>
                      <a:r>
                        <a:rPr lang="zh-CN" altLang="en-US" sz="1600"/>
                        <a:t>SaaS</a:t>
                      </a:r>
                      <a:endParaRPr lang="zh-CN" altLang="en-US" sz="1600"/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600"/>
                        <a:t>On-Premise</a:t>
                      </a:r>
                      <a:endParaRPr lang="zh-CN" altLang="en-US" sz="1600"/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600"/>
                        <a:t>Northbound interfaces.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sym typeface="+mn-ea"/>
                        </a:rPr>
                        <a:t>O</a:t>
                      </a:r>
                      <a:r>
                        <a:rPr lang="zh-CN" altLang="en-US" sz="1600"/>
                        <a:t>nly support </a:t>
                      </a:r>
                      <a:r>
                        <a:rPr lang="en-US" altLang="zh-CN" sz="1600"/>
                        <a:t>1-2</a:t>
                      </a:r>
                      <a:r>
                        <a:rPr lang="zh-CN" altLang="en-US" sz="1600"/>
                        <a:t> deployment options.</a:t>
                      </a:r>
                      <a:endParaRPr lang="zh-CN" altLang="en-US" sz="1600"/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3055" y="332105"/>
            <a:ext cx="10565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I already have a system, is it necessary to use CMS?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386840" y="1444625"/>
            <a:ext cx="19818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Northbound Interface</a:t>
            </a:r>
            <a:endParaRPr lang="en-US" altLang="zh-CN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圆角矩形 77"/>
          <p:cNvSpPr/>
          <p:nvPr>
            <p:custDataLst>
              <p:tags r:id="rId3"/>
            </p:custDataLst>
          </p:nvPr>
        </p:nvSpPr>
        <p:spPr>
          <a:xfrm>
            <a:off x="2468245" y="2056130"/>
            <a:ext cx="1191895" cy="215963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Service</a:t>
            </a:r>
            <a:endParaRPr lang="en-US" altLang="zh-CN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Layer</a:t>
            </a:r>
            <a:endParaRPr lang="en-US" altLang="zh-CN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87" name="圆角矩形 86"/>
          <p:cNvSpPr/>
          <p:nvPr>
            <p:custDataLst>
              <p:tags r:id="rId4"/>
            </p:custDataLst>
          </p:nvPr>
        </p:nvSpPr>
        <p:spPr>
          <a:xfrm>
            <a:off x="2468245" y="4356735"/>
            <a:ext cx="1191895" cy="61658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Protocol</a:t>
            </a:r>
            <a:endParaRPr lang="en-US" altLang="zh-CN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Layer</a:t>
            </a:r>
            <a:endParaRPr lang="en-US" altLang="zh-CN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88" name="圆角矩形 87"/>
          <p:cNvSpPr/>
          <p:nvPr>
            <p:custDataLst>
              <p:tags r:id="rId5"/>
            </p:custDataLst>
          </p:nvPr>
        </p:nvSpPr>
        <p:spPr>
          <a:xfrm>
            <a:off x="2468245" y="5114290"/>
            <a:ext cx="1191895" cy="628650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Network Device</a:t>
            </a:r>
            <a:endParaRPr lang="en-US" altLang="zh-CN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93" name="圆角矩形 92"/>
          <p:cNvSpPr/>
          <p:nvPr>
            <p:custDataLst>
              <p:tags r:id="rId6"/>
            </p:custDataLst>
          </p:nvPr>
        </p:nvSpPr>
        <p:spPr>
          <a:xfrm>
            <a:off x="1135380" y="2699385"/>
            <a:ext cx="1127760" cy="495935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CRM</a:t>
            </a:r>
            <a:endParaRPr lang="en-US" altLang="zh-CN" sz="1200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94" name="圆角矩形 93"/>
          <p:cNvSpPr/>
          <p:nvPr>
            <p:custDataLst>
              <p:tags r:id="rId7"/>
            </p:custDataLst>
          </p:nvPr>
        </p:nvSpPr>
        <p:spPr>
          <a:xfrm>
            <a:off x="1136015" y="3341370"/>
            <a:ext cx="1127760" cy="495935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Billing</a:t>
            </a:r>
            <a:endParaRPr lang="en-US" altLang="zh-CN" sz="1200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95" name="圆角矩形 94"/>
          <p:cNvSpPr/>
          <p:nvPr>
            <p:custDataLst>
              <p:tags r:id="rId8"/>
            </p:custDataLst>
          </p:nvPr>
        </p:nvSpPr>
        <p:spPr>
          <a:xfrm>
            <a:off x="1136015" y="2056765"/>
            <a:ext cx="1127760" cy="495935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OSS/BSS</a:t>
            </a:r>
            <a:endParaRPr lang="en-US" altLang="zh-CN" sz="1200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96" name="圆角矩形 95"/>
          <p:cNvSpPr/>
          <p:nvPr>
            <p:custDataLst>
              <p:tags r:id="rId9"/>
            </p:custDataLst>
          </p:nvPr>
        </p:nvSpPr>
        <p:spPr>
          <a:xfrm>
            <a:off x="1136015" y="3983355"/>
            <a:ext cx="1127760" cy="495935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Monitoring</a:t>
            </a:r>
            <a:endParaRPr lang="en-US" altLang="zh-CN" sz="1200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97" name="圆角矩形 96"/>
          <p:cNvSpPr/>
          <p:nvPr>
            <p:custDataLst>
              <p:tags r:id="rId10"/>
            </p:custDataLst>
          </p:nvPr>
        </p:nvSpPr>
        <p:spPr>
          <a:xfrm>
            <a:off x="1136015" y="4625975"/>
            <a:ext cx="1127760" cy="495935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70000"/>
              </a:lnSpc>
            </a:pPr>
            <a:r>
              <a:rPr lang="en-US" altLang="zh-CN" sz="1200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......</a:t>
            </a:r>
            <a:endParaRPr lang="en-US" altLang="zh-CN" sz="1200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103" name="肘形连接符 102" title="北向"/>
          <p:cNvCxnSpPr>
            <a:stCxn id="78" idx="0"/>
            <a:endCxn id="95" idx="0"/>
          </p:cNvCxnSpPr>
          <p:nvPr>
            <p:custDataLst>
              <p:tags r:id="rId11"/>
            </p:custDataLst>
          </p:nvPr>
        </p:nvCxnSpPr>
        <p:spPr>
          <a:xfrm rot="16200000" flipH="1" flipV="1">
            <a:off x="2381885" y="1374140"/>
            <a:ext cx="635" cy="1364615"/>
          </a:xfrm>
          <a:prstGeom prst="bentConnector3">
            <a:avLst>
              <a:gd name="adj1" fmla="val -37500000"/>
            </a:avLst>
          </a:prstGeom>
          <a:ln>
            <a:solidFill>
              <a:srgbClr val="DE6316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039235" y="2375535"/>
            <a:ext cx="748284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offers a coexistence mode. 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provides a northbound interface, </a:t>
            </a:r>
            <a:r>
              <a:rPr lang="zh-CN" altLang="en-US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allowing your existing software to connect with CMS, 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the standardization challenges of direct device integration. 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39235" y="4356735"/>
            <a:ext cx="729615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Alternatively, </a:t>
            </a:r>
            <a:r>
              <a:rPr lang="zh-CN" altLang="en-US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CMS can replace or complement your existing software</a:t>
            </a:r>
            <a:r>
              <a:rPr lang="en-US" altLang="zh-CN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zh-CN" altLang="en-US" sz="14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specially in managing third-party devices (ONU, OLT), offering a centralized solution for efficient management.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136390" y="1917065"/>
            <a:ext cx="288290" cy="288290"/>
            <a:chOff x="6514" y="2959"/>
            <a:chExt cx="454" cy="454"/>
          </a:xfrm>
        </p:grpSpPr>
        <p:sp>
          <p:nvSpPr>
            <p:cNvPr id="7" name="椭圆 6"/>
            <p:cNvSpPr/>
            <p:nvPr/>
          </p:nvSpPr>
          <p:spPr>
            <a:xfrm>
              <a:off x="6514" y="2959"/>
              <a:ext cx="454" cy="454"/>
            </a:xfrm>
            <a:prstGeom prst="ellipse">
              <a:avLst/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6530" y="2979"/>
              <a:ext cx="423" cy="41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zh-CN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36390" y="3920490"/>
            <a:ext cx="288290" cy="288290"/>
            <a:chOff x="6514" y="6084"/>
            <a:chExt cx="454" cy="454"/>
          </a:xfrm>
        </p:grpSpPr>
        <p:sp>
          <p:nvSpPr>
            <p:cNvPr id="12" name="椭圆 11"/>
            <p:cNvSpPr/>
            <p:nvPr>
              <p:custDataLst>
                <p:tags r:id="rId13"/>
              </p:custDataLst>
            </p:nvPr>
          </p:nvSpPr>
          <p:spPr>
            <a:xfrm>
              <a:off x="6514" y="6084"/>
              <a:ext cx="454" cy="454"/>
            </a:xfrm>
            <a:prstGeom prst="ellipse">
              <a:avLst/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6530" y="6104"/>
              <a:ext cx="423" cy="41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zh-CN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13055" y="332105"/>
            <a:ext cx="10565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CMS: </a:t>
            </a:r>
            <a:r>
              <a:rPr lang="zh-CN" alt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One </a:t>
            </a:r>
            <a:r>
              <a:rPr lang="en-US" altLang="zh-CN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</a:t>
            </a:r>
            <a:r>
              <a:rPr lang="zh-CN" alt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top </a:t>
            </a:r>
            <a:r>
              <a:rPr lang="en-US" altLang="zh-CN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N</a:t>
            </a:r>
            <a:r>
              <a:rPr lang="zh-CN" alt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etwork </a:t>
            </a:r>
            <a:r>
              <a:rPr lang="en-US" altLang="zh-CN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Device M</a:t>
            </a:r>
            <a:r>
              <a:rPr lang="zh-CN" alt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anagement </a:t>
            </a:r>
            <a:r>
              <a:rPr lang="en-US" altLang="zh-CN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</a:t>
            </a:r>
            <a:r>
              <a:rPr lang="zh-CN" alt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enter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313055" y="1036320"/>
            <a:ext cx="8945880" cy="866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The CMS platform goes beyond simply</a:t>
            </a:r>
            <a:r>
              <a:rPr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</a:t>
            </a:r>
            <a:r>
              <a:rPr lang="zh-CN" altLang="en-US" sz="12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 EMS and ACS tools</a:t>
            </a:r>
            <a:r>
              <a:rPr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; </a:t>
            </a: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  <a:p>
            <a:pPr algn="l">
              <a:lnSpc>
                <a:spcPct val="140000"/>
              </a:lnSpc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I</a:t>
            </a:r>
            <a:r>
              <a:rPr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t offers a wealth of additional features designed to empower operations, accelerating 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your </a:t>
            </a:r>
            <a:r>
              <a:rPr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work and enhancing overall efficiency. </a:t>
            </a:r>
            <a:endParaRPr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  <a:p>
            <a:pPr algn="l">
              <a:lnSpc>
                <a:spcPct val="140000"/>
              </a:lnSpc>
            </a:pPr>
            <a:r>
              <a:rPr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These value-added features contribute significantly to streamlining tasks and maximizing operational value.</a:t>
            </a:r>
            <a:endParaRPr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</p:txBody>
      </p:sp>
      <p:pic>
        <p:nvPicPr>
          <p:cNvPr id="45" name="图片 44" descr="数据驾驶舱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8543" t="30069" r="28529" b="26192"/>
          <a:stretch>
            <a:fillRect/>
          </a:stretch>
        </p:blipFill>
        <p:spPr>
          <a:xfrm>
            <a:off x="8688070" y="2292350"/>
            <a:ext cx="2270760" cy="1446530"/>
          </a:xfrm>
          <a:prstGeom prst="roundRect">
            <a:avLst>
              <a:gd name="adj" fmla="val 3823"/>
            </a:avLst>
          </a:prstGeom>
        </p:spPr>
      </p:pic>
      <p:sp>
        <p:nvSpPr>
          <p:cNvPr id="46" name="文本框 45"/>
          <p:cNvSpPr txBox="1"/>
          <p:nvPr/>
        </p:nvSpPr>
        <p:spPr>
          <a:xfrm>
            <a:off x="8169751" y="3876675"/>
            <a:ext cx="342011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Dashboard and Topology Visualization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506220" y="6010910"/>
            <a:ext cx="398145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Simplified Configuration Operations</a:t>
            </a: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altLang="zh-CN" sz="1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78592" y="3876675"/>
            <a:ext cx="27012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Real-time Monitoring and Alarm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852875" y="6010910"/>
            <a:ext cx="275145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Troubleshooting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296" b="-20295"/>
          <a:stretch>
            <a:fillRect/>
          </a:stretch>
        </p:blipFill>
        <p:spPr>
          <a:xfrm>
            <a:off x="6093460" y="4426585"/>
            <a:ext cx="2270760" cy="1452245"/>
          </a:xfrm>
          <a:prstGeom prst="roundRect">
            <a:avLst>
              <a:gd name="adj" fmla="val 5282"/>
            </a:avLst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3" name="文本框 42"/>
          <p:cNvSpPr txBox="1"/>
          <p:nvPr/>
        </p:nvSpPr>
        <p:spPr>
          <a:xfrm>
            <a:off x="1456690" y="3876675"/>
            <a:ext cx="40817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Effortlessly Manages</a:t>
            </a: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5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00,000 Devices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208405" y="2386330"/>
            <a:ext cx="4578350" cy="1352550"/>
            <a:chOff x="3404" y="3048"/>
            <a:chExt cx="7792" cy="2302"/>
          </a:xfrm>
        </p:grpSpPr>
        <p:pic>
          <p:nvPicPr>
            <p:cNvPr id="8" name="图片 7" descr="dashboard2"/>
            <p:cNvPicPr>
              <a:picLocks noChangeAspect="1"/>
            </p:cNvPicPr>
            <p:nvPr/>
          </p:nvPicPr>
          <p:blipFill>
            <a:blip r:embed="rId7"/>
            <a:srcRect l="6802" t="7779" r="12589" b="68347"/>
            <a:stretch>
              <a:fillRect/>
            </a:stretch>
          </p:blipFill>
          <p:spPr>
            <a:xfrm>
              <a:off x="3404" y="4186"/>
              <a:ext cx="7792" cy="1164"/>
            </a:xfrm>
            <a:prstGeom prst="roundRect">
              <a:avLst>
                <a:gd name="adj" fmla="val 10398"/>
              </a:avLst>
            </a:prstGeom>
          </p:spPr>
        </p:pic>
        <p:pic>
          <p:nvPicPr>
            <p:cNvPr id="9" name="图片 8" descr="dashboard"/>
            <p:cNvPicPr>
              <a:picLocks noChangeAspect="1"/>
            </p:cNvPicPr>
            <p:nvPr/>
          </p:nvPicPr>
          <p:blipFill>
            <a:blip r:embed="rId8"/>
            <a:srcRect l="1427" t="13261" r="78255" b="70438"/>
            <a:stretch>
              <a:fillRect/>
            </a:stretch>
          </p:blipFill>
          <p:spPr>
            <a:xfrm>
              <a:off x="3404" y="3048"/>
              <a:ext cx="3157" cy="1279"/>
            </a:xfrm>
            <a:prstGeom prst="roundRect">
              <a:avLst>
                <a:gd name="adj" fmla="val 7799"/>
              </a:avLst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6093857" y="2280285"/>
            <a:ext cx="2270760" cy="1458595"/>
            <a:chOff x="1439" y="7339"/>
            <a:chExt cx="2715" cy="1743"/>
          </a:xfrm>
        </p:grpSpPr>
        <p:pic>
          <p:nvPicPr>
            <p:cNvPr id="13" name="图片 12" descr="dashboard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8"/>
            <a:srcRect l="76710" t="12100" r="227" b="78024"/>
            <a:stretch>
              <a:fillRect/>
            </a:stretch>
          </p:blipFill>
          <p:spPr>
            <a:xfrm>
              <a:off x="1439" y="7339"/>
              <a:ext cx="2715" cy="587"/>
            </a:xfrm>
            <a:prstGeom prst="roundRect">
              <a:avLst>
                <a:gd name="adj" fmla="val 8866"/>
              </a:avLst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-28" t="61717" r="-12" b="4683"/>
            <a:stretch>
              <a:fillRect/>
            </a:stretch>
          </p:blipFill>
          <p:spPr>
            <a:xfrm>
              <a:off x="1439" y="7857"/>
              <a:ext cx="2715" cy="1225"/>
            </a:xfrm>
            <a:prstGeom prst="roundRect">
              <a:avLst>
                <a:gd name="adj" fmla="val 5421"/>
              </a:avLst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1207770" y="4426585"/>
            <a:ext cx="4578350" cy="1447018"/>
            <a:chOff x="898" y="796"/>
            <a:chExt cx="7972" cy="2519"/>
          </a:xfrm>
        </p:grpSpPr>
        <p:pic>
          <p:nvPicPr>
            <p:cNvPr id="16" name="图片 15" descr="ONU Upgrade"/>
            <p:cNvPicPr>
              <a:picLocks noChangeAspect="1"/>
            </p:cNvPicPr>
            <p:nvPr/>
          </p:nvPicPr>
          <p:blipFill>
            <a:blip r:embed="rId12"/>
            <a:srcRect l="10969" r="47510" b="74004"/>
            <a:stretch>
              <a:fillRect/>
            </a:stretch>
          </p:blipFill>
          <p:spPr>
            <a:xfrm>
              <a:off x="898" y="796"/>
              <a:ext cx="7972" cy="2519"/>
            </a:xfrm>
            <a:prstGeom prst="roundRect">
              <a:avLst>
                <a:gd name="adj" fmla="val 5222"/>
              </a:avLst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7" name="图片 16" descr="ONU Upgrade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/>
            <a:srcRect l="39183" t="13354" r="25338" b="75143"/>
            <a:stretch>
              <a:fillRect/>
            </a:stretch>
          </p:blipFill>
          <p:spPr>
            <a:xfrm>
              <a:off x="2058" y="2088"/>
              <a:ext cx="6812" cy="1114"/>
            </a:xfrm>
            <a:prstGeom prst="rect">
              <a:avLst/>
            </a:prstGeom>
          </p:spPr>
        </p:pic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313055" y="1036320"/>
            <a:ext cx="1113345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Operators usually use separate software to control OLT devices (EMS) and terminal devices like HGU (ACS) using the TR069 protocol. </a:t>
            </a:r>
            <a:endParaRPr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algn="l">
              <a:lnSpc>
                <a:spcPct val="140000"/>
              </a:lnSpc>
            </a:pPr>
            <a:r>
              <a:rPr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Now, with CMS, these tasks are combined. It's like having a single remote control for the whole network.</a:t>
            </a:r>
            <a:endParaRPr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2"/>
            </p:custDataLst>
          </p:nvPr>
        </p:nvSpPr>
        <p:spPr>
          <a:xfrm>
            <a:off x="770890" y="4902835"/>
            <a:ext cx="4961255" cy="1183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50000"/>
              </a:lnSpc>
              <a:buNone/>
            </a:pPr>
            <a:r>
              <a:rPr sz="1400" b="1">
                <a:solidFill>
                  <a:srgbClr val="DE6316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All-in-One Management</a:t>
            </a:r>
            <a:endParaRPr sz="1400" b="1">
              <a:solidFill>
                <a:srgbClr val="DE6316"/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  <a:p>
            <a:pPr indent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DE6316"/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You can now manage both OLTs and ONUs using one platform and one easy interface. </a:t>
            </a:r>
            <a:r>
              <a:rPr sz="1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No more switching between different tools!</a:t>
            </a: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  <a:p>
            <a:pPr indent="0" algn="l">
              <a:lnSpc>
                <a:spcPct val="140000"/>
              </a:lnSpc>
              <a:buFont typeface="微软雅黑" panose="020B0503020204020204" charset="-122"/>
              <a:buNone/>
            </a:pP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313055" y="332105"/>
            <a:ext cx="11003915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Advantage 1: Integrated EMS and TR069 ACS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655310" y="4902835"/>
            <a:ext cx="54413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50000"/>
              </a:lnSpc>
              <a:buNone/>
            </a:pPr>
            <a:r>
              <a:rPr sz="1400" b="1">
                <a:solidFill>
                  <a:srgbClr val="DE6316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Excellent Compatibility</a:t>
            </a:r>
            <a:endParaRPr sz="1400" b="1">
              <a:solidFill>
                <a:srgbClr val="DE6316"/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  <a:sym typeface="+mn-ea"/>
            </a:endParaRPr>
          </a:p>
          <a:p>
            <a:pPr indent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DE6316"/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Directly handle </a:t>
            </a:r>
            <a:r>
              <a:rPr sz="1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TR-069 compatible ONUs</a:t>
            </a:r>
            <a:r>
              <a:rPr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, ensuring seamless</a:t>
            </a:r>
            <a:r>
              <a:rPr sz="1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 integration with third-party devices</a:t>
            </a:r>
            <a:r>
              <a:rPr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. Manage OLTs and subordinate ONUs on a unified platform. </a:t>
            </a:r>
            <a:r>
              <a:rPr lang="en-US" sz="1000" i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U</a:t>
            </a:r>
            <a:r>
              <a:rPr sz="1000" i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pcoming support for Third-party OLTs, enhancing flexibility in your network management.</a:t>
            </a:r>
            <a:endParaRPr sz="1000" i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1640" y="1970405"/>
            <a:ext cx="10798175" cy="2605405"/>
            <a:chOff x="720" y="3232"/>
            <a:chExt cx="17306" cy="4176"/>
          </a:xfrm>
        </p:grpSpPr>
        <p:grpSp>
          <p:nvGrpSpPr>
            <p:cNvPr id="73" name="组合 72"/>
            <p:cNvGrpSpPr/>
            <p:nvPr/>
          </p:nvGrpSpPr>
          <p:grpSpPr>
            <a:xfrm>
              <a:off x="720" y="3232"/>
              <a:ext cx="17306" cy="4177"/>
              <a:chOff x="625" y="1988"/>
              <a:chExt cx="17306" cy="4177"/>
            </a:xfrm>
          </p:grpSpPr>
          <p:pic>
            <p:nvPicPr>
              <p:cNvPr id="23" name="图片 22" descr="9040729_router_icon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lum bright="54000"/>
              </a:blip>
              <a:stretch>
                <a:fillRect/>
              </a:stretch>
            </p:blipFill>
            <p:spPr>
              <a:xfrm>
                <a:off x="17425" y="1988"/>
                <a:ext cx="506" cy="506"/>
              </a:xfrm>
              <a:prstGeom prst="rect">
                <a:avLst/>
              </a:prstGeom>
            </p:spPr>
          </p:pic>
          <p:pic>
            <p:nvPicPr>
              <p:cNvPr id="28" name="图片 27" descr="9040729_router_icon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lum bright="54000"/>
              </a:blip>
              <a:stretch>
                <a:fillRect/>
              </a:stretch>
            </p:blipFill>
            <p:spPr>
              <a:xfrm>
                <a:off x="17425" y="2672"/>
                <a:ext cx="506" cy="506"/>
              </a:xfrm>
              <a:prstGeom prst="rect">
                <a:avLst/>
              </a:prstGeom>
            </p:spPr>
          </p:pic>
          <p:pic>
            <p:nvPicPr>
              <p:cNvPr id="29" name="图片 28" descr="9040729_router_icon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5">
                <a:lum bright="54000"/>
              </a:blip>
              <a:stretch>
                <a:fillRect/>
              </a:stretch>
            </p:blipFill>
            <p:spPr>
              <a:xfrm>
                <a:off x="17425" y="3356"/>
                <a:ext cx="506" cy="506"/>
              </a:xfrm>
              <a:prstGeom prst="rect">
                <a:avLst/>
              </a:prstGeom>
            </p:spPr>
          </p:pic>
          <p:pic>
            <p:nvPicPr>
              <p:cNvPr id="30" name="图片 29" descr="9040729_router_icon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5">
                <a:lum bright="54000"/>
              </a:blip>
              <a:stretch>
                <a:fillRect/>
              </a:stretch>
            </p:blipFill>
            <p:spPr>
              <a:xfrm>
                <a:off x="17425" y="4220"/>
                <a:ext cx="506" cy="506"/>
              </a:xfrm>
              <a:prstGeom prst="rect">
                <a:avLst/>
              </a:prstGeom>
            </p:spPr>
          </p:pic>
          <p:pic>
            <p:nvPicPr>
              <p:cNvPr id="31" name="图片 30" descr="9040729_router_icon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5">
                <a:lum bright="54000"/>
              </a:blip>
              <a:stretch>
                <a:fillRect/>
              </a:stretch>
            </p:blipFill>
            <p:spPr>
              <a:xfrm>
                <a:off x="17425" y="4908"/>
                <a:ext cx="506" cy="506"/>
              </a:xfrm>
              <a:prstGeom prst="rect">
                <a:avLst/>
              </a:prstGeom>
            </p:spPr>
          </p:pic>
          <p:pic>
            <p:nvPicPr>
              <p:cNvPr id="36" name="图片 35" descr="9040729_router_icon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">
                <a:lum bright="54000"/>
              </a:blip>
              <a:stretch>
                <a:fillRect/>
              </a:stretch>
            </p:blipFill>
            <p:spPr>
              <a:xfrm>
                <a:off x="17425" y="5596"/>
                <a:ext cx="506" cy="506"/>
              </a:xfrm>
              <a:prstGeom prst="rect">
                <a:avLst/>
              </a:prstGeom>
            </p:spPr>
          </p:pic>
          <p:sp>
            <p:nvSpPr>
              <p:cNvPr id="38" name="文本框 37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147" y="2115"/>
                <a:ext cx="1353" cy="48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40000"/>
                  </a:lnSpc>
                </a:pPr>
                <a:r>
                  <a:rPr lang="en-US" sz="1200" b="1">
                    <a:solidFill>
                      <a:srgbClr val="7C7CD2"/>
                    </a:solidFill>
                    <a:latin typeface="Arial" panose="020B0604020202020204" pitchFamily="34" charset="0"/>
                    <a:ea typeface="+mj-lt"/>
                    <a:cs typeface="Arial" panose="020B0604020202020204" pitchFamily="34" charset="0"/>
                  </a:rPr>
                  <a:t>TR069</a:t>
                </a:r>
                <a:endParaRPr lang="en-US" sz="1200" b="1">
                  <a:solidFill>
                    <a:srgbClr val="7C7CD2"/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0147" y="5623"/>
                <a:ext cx="1353" cy="48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40000"/>
                  </a:lnSpc>
                </a:pPr>
                <a:r>
                  <a:rPr lang="en-US" sz="1200" b="1">
                    <a:solidFill>
                      <a:srgbClr val="7C7CD2"/>
                    </a:solidFill>
                    <a:latin typeface="Arial" panose="020B0604020202020204" pitchFamily="34" charset="0"/>
                    <a:ea typeface="+mj-lt"/>
                    <a:cs typeface="Arial" panose="020B0604020202020204" pitchFamily="34" charset="0"/>
                  </a:rPr>
                  <a:t>TR069</a:t>
                </a:r>
                <a:endParaRPr lang="en-US" sz="1200" b="1">
                  <a:solidFill>
                    <a:srgbClr val="7C7CD2"/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41" name="文本框 40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6375" y="2946"/>
                <a:ext cx="1353" cy="48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40000"/>
                  </a:lnSpc>
                </a:pPr>
                <a:r>
                  <a:rPr lang="en-US" sz="1200" b="1">
                    <a:solidFill>
                      <a:srgbClr val="47B5E3"/>
                    </a:solidFill>
                    <a:latin typeface="Arial" panose="020B0604020202020204" pitchFamily="34" charset="0"/>
                    <a:ea typeface="+mj-lt"/>
                    <a:cs typeface="Arial" panose="020B0604020202020204" pitchFamily="34" charset="0"/>
                  </a:rPr>
                  <a:t>MQTT</a:t>
                </a:r>
                <a:endParaRPr lang="en-US" sz="1200" b="1">
                  <a:solidFill>
                    <a:srgbClr val="47B5E3"/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0" name="文本框 4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3288" y="2946"/>
                <a:ext cx="1876" cy="48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40000"/>
                  </a:lnSpc>
                </a:pPr>
                <a:r>
                  <a:rPr lang="en-US" sz="1200" b="1">
                    <a:solidFill>
                      <a:srgbClr val="77BE55"/>
                    </a:solidFill>
                    <a:latin typeface="Arial" panose="020B0604020202020204" pitchFamily="34" charset="0"/>
                    <a:ea typeface="+mj-lt"/>
                    <a:cs typeface="Arial" panose="020B0604020202020204" pitchFamily="34" charset="0"/>
                  </a:rPr>
                  <a:t>OMCI / OAM</a:t>
                </a:r>
                <a:endParaRPr lang="en-US" sz="1200" b="1">
                  <a:solidFill>
                    <a:srgbClr val="77BE55"/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2" name="文本框 51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9966" y="3647"/>
                <a:ext cx="1715" cy="48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40000"/>
                  </a:lnSpc>
                </a:pPr>
                <a:r>
                  <a:rPr 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j-lt"/>
                    <a:cs typeface="Arial" panose="020B0604020202020204" pitchFamily="34" charset="0"/>
                  </a:rPr>
                  <a:t>C-Data OLT</a:t>
                </a:r>
                <a:endParaRPr lang="en-US" sz="1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64" name="文本框 63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9763" y="4878"/>
                <a:ext cx="2120" cy="48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40000"/>
                  </a:lnSpc>
                </a:pPr>
                <a:r>
                  <a:rPr 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j-lt"/>
                    <a:cs typeface="Arial" panose="020B0604020202020204" pitchFamily="34" charset="0"/>
                  </a:rPr>
                  <a:t>Third-party OLT</a:t>
                </a:r>
                <a:endParaRPr lang="en-US" sz="1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65" name="文本框 64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625" y="5358"/>
                <a:ext cx="3885" cy="80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j-lt"/>
                    <a:cs typeface="Arial" panose="020B0604020202020204" pitchFamily="34" charset="0"/>
                  </a:rPr>
                  <a:t>EMS</a:t>
                </a:r>
                <a:endParaRPr lang="en-US" sz="1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</a:endParaRPr>
              </a:p>
              <a:p>
                <a:pPr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j-lt"/>
                    <a:cs typeface="Arial" panose="020B0604020202020204" pitchFamily="34" charset="0"/>
                  </a:rPr>
                  <a:t>TR-069 ACS</a:t>
                </a:r>
                <a:endParaRPr lang="en-US" sz="1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66" name="文本框 65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728" y="4829"/>
                <a:ext cx="1701" cy="397"/>
              </a:xfrm>
              <a:prstGeom prst="roundRect">
                <a:avLst>
                  <a:gd name="adj" fmla="val 50000"/>
                </a:avLst>
              </a:prstGeom>
              <a:solidFill>
                <a:srgbClr val="7C7CD2"/>
              </a:solidFill>
              <a:ln>
                <a:noFill/>
              </a:ln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1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C-Data CMS</a:t>
                </a:r>
                <a:endParaRPr lang="en-US" altLang="zh-CN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矩形 66"/>
              <p:cNvSpPr/>
              <p:nvPr>
                <p:custDataLst>
                  <p:tags r:id="rId19"/>
                </p:custDataLst>
              </p:nvPr>
            </p:nvSpPr>
            <p:spPr>
              <a:xfrm>
                <a:off x="5104" y="3428"/>
                <a:ext cx="573" cy="1480"/>
              </a:xfrm>
              <a:prstGeom prst="rect">
                <a:avLst/>
              </a:prstGeom>
              <a:solidFill>
                <a:srgbClr val="F5E6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8" name="文本框 6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5105" y="3875"/>
                <a:ext cx="572" cy="48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40000"/>
                  </a:lnSpc>
                </a:pPr>
                <a:r>
                  <a:rPr lang="en-US" sz="1200" b="1">
                    <a:solidFill>
                      <a:srgbClr val="DE6316"/>
                    </a:solidFill>
                    <a:latin typeface="Arial" panose="020B0604020202020204" pitchFamily="34" charset="0"/>
                    <a:ea typeface="+mj-lt"/>
                    <a:cs typeface="Arial" panose="020B0604020202020204" pitchFamily="34" charset="0"/>
                  </a:rPr>
                  <a:t>IP</a:t>
                </a:r>
                <a:endParaRPr lang="en-US" sz="1200" b="1">
                  <a:solidFill>
                    <a:srgbClr val="DE6316"/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</a:endParaRPr>
              </a:p>
            </p:txBody>
          </p:sp>
          <p:cxnSp>
            <p:nvCxnSpPr>
              <p:cNvPr id="69" name="直接连接符 68"/>
              <p:cNvCxnSpPr/>
              <p:nvPr>
                <p:custDataLst>
                  <p:tags r:id="rId21"/>
                </p:custDataLst>
              </p:nvPr>
            </p:nvCxnSpPr>
            <p:spPr>
              <a:xfrm>
                <a:off x="4301" y="2410"/>
                <a:ext cx="6009" cy="15"/>
              </a:xfrm>
              <a:prstGeom prst="line">
                <a:avLst/>
              </a:prstGeom>
              <a:ln w="9525">
                <a:solidFill>
                  <a:srgbClr val="7271CE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任意多边形 69"/>
              <p:cNvSpPr/>
              <p:nvPr>
                <p:custDataLst>
                  <p:tags r:id="rId22"/>
                </p:custDataLst>
              </p:nvPr>
            </p:nvSpPr>
            <p:spPr>
              <a:xfrm>
                <a:off x="11411" y="2410"/>
                <a:ext cx="5231" cy="380"/>
              </a:xfrm>
              <a:custGeom>
                <a:avLst/>
                <a:gdLst>
                  <a:gd name="connsiteX0" fmla="*/ 0 w 5253"/>
                  <a:gd name="connsiteY0" fmla="*/ 1 h 380"/>
                  <a:gd name="connsiteX1" fmla="*/ 3607 w 5253"/>
                  <a:gd name="connsiteY1" fmla="*/ 31 h 380"/>
                  <a:gd name="connsiteX2" fmla="*/ 4800 w 5253"/>
                  <a:gd name="connsiteY2" fmla="*/ 348 h 380"/>
                  <a:gd name="connsiteX3" fmla="*/ 5253 w 5253"/>
                  <a:gd name="connsiteY3" fmla="*/ 363 h 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53" h="380">
                    <a:moveTo>
                      <a:pt x="0" y="1"/>
                    </a:moveTo>
                    <a:cubicBezTo>
                      <a:pt x="1359" y="16"/>
                      <a:pt x="2644" y="-26"/>
                      <a:pt x="3607" y="31"/>
                    </a:cubicBezTo>
                    <a:cubicBezTo>
                      <a:pt x="4570" y="88"/>
                      <a:pt x="4471" y="282"/>
                      <a:pt x="4800" y="348"/>
                    </a:cubicBezTo>
                    <a:cubicBezTo>
                      <a:pt x="5129" y="414"/>
                      <a:pt x="5159" y="357"/>
                      <a:pt x="5253" y="363"/>
                    </a:cubicBezTo>
                  </a:path>
                </a:pathLst>
              </a:custGeom>
              <a:noFill/>
              <a:ln w="9525">
                <a:solidFill>
                  <a:srgbClr val="7271C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n>
                    <a:solidFill>
                      <a:srgbClr val="7C7CD2"/>
                    </a:solidFill>
                  </a:ln>
                </a:endParaRPr>
              </a:p>
            </p:txBody>
          </p:sp>
          <p:cxnSp>
            <p:nvCxnSpPr>
              <p:cNvPr id="71" name="直接连接符 70"/>
              <p:cNvCxnSpPr/>
              <p:nvPr>
                <p:custDataLst>
                  <p:tags r:id="rId23"/>
                </p:custDataLst>
              </p:nvPr>
            </p:nvCxnSpPr>
            <p:spPr>
              <a:xfrm>
                <a:off x="4301" y="3298"/>
                <a:ext cx="2268" cy="15"/>
              </a:xfrm>
              <a:prstGeom prst="line">
                <a:avLst/>
              </a:prstGeom>
              <a:ln w="9525">
                <a:solidFill>
                  <a:srgbClr val="47B5E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7537" y="3298"/>
                <a:ext cx="2324" cy="15"/>
              </a:xfrm>
              <a:prstGeom prst="line">
                <a:avLst/>
              </a:prstGeom>
              <a:ln w="9525">
                <a:solidFill>
                  <a:srgbClr val="47B5E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>
                <p:custDataLst>
                  <p:tags r:id="rId25"/>
                </p:custDataLst>
              </p:nvPr>
            </p:nvCxnSpPr>
            <p:spPr>
              <a:xfrm>
                <a:off x="11823" y="3298"/>
                <a:ext cx="1587" cy="15"/>
              </a:xfrm>
              <a:prstGeom prst="line">
                <a:avLst/>
              </a:prstGeom>
              <a:ln w="9525">
                <a:solidFill>
                  <a:srgbClr val="77BE5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任意多边形 74"/>
              <p:cNvSpPr/>
              <p:nvPr>
                <p:custDataLst>
                  <p:tags r:id="rId26"/>
                </p:custDataLst>
              </p:nvPr>
            </p:nvSpPr>
            <p:spPr>
              <a:xfrm>
                <a:off x="15048" y="3003"/>
                <a:ext cx="1587" cy="310"/>
              </a:xfrm>
              <a:custGeom>
                <a:avLst/>
                <a:gdLst>
                  <a:gd name="connsiteX0" fmla="*/ 0 w 1587"/>
                  <a:gd name="connsiteY0" fmla="*/ 302 h 309"/>
                  <a:gd name="connsiteX1" fmla="*/ 488 w 1587"/>
                  <a:gd name="connsiteY1" fmla="*/ 302 h 309"/>
                  <a:gd name="connsiteX2" fmla="*/ 1069 w 1587"/>
                  <a:gd name="connsiteY2" fmla="*/ 46 h 309"/>
                  <a:gd name="connsiteX3" fmla="*/ 1587 w 1587"/>
                  <a:gd name="connsiteY3" fmla="*/ 0 h 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7" h="310">
                    <a:moveTo>
                      <a:pt x="0" y="302"/>
                    </a:moveTo>
                    <a:cubicBezTo>
                      <a:pt x="86" y="307"/>
                      <a:pt x="302" y="317"/>
                      <a:pt x="488" y="302"/>
                    </a:cubicBezTo>
                    <a:cubicBezTo>
                      <a:pt x="674" y="287"/>
                      <a:pt x="849" y="106"/>
                      <a:pt x="1069" y="46"/>
                    </a:cubicBezTo>
                    <a:cubicBezTo>
                      <a:pt x="1288" y="-14"/>
                      <a:pt x="1495" y="9"/>
                      <a:pt x="1587" y="0"/>
                    </a:cubicBezTo>
                  </a:path>
                </a:pathLst>
              </a:custGeom>
              <a:noFill/>
              <a:ln w="9525">
                <a:solidFill>
                  <a:srgbClr val="77BE5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76" name="直接连接符 75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5694" y="3602"/>
                <a:ext cx="10942" cy="15"/>
              </a:xfrm>
              <a:prstGeom prst="line">
                <a:avLst/>
              </a:prstGeom>
              <a:ln w="9525">
                <a:solidFill>
                  <a:srgbClr val="DE6316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5694" y="4709"/>
                <a:ext cx="10942" cy="15"/>
              </a:xfrm>
              <a:prstGeom prst="line">
                <a:avLst/>
              </a:prstGeom>
              <a:ln w="9525">
                <a:solidFill>
                  <a:srgbClr val="DE6316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任意多边形 77"/>
              <p:cNvSpPr/>
              <p:nvPr>
                <p:custDataLst>
                  <p:tags r:id="rId29"/>
                </p:custDataLst>
              </p:nvPr>
            </p:nvSpPr>
            <p:spPr>
              <a:xfrm>
                <a:off x="4301" y="4146"/>
                <a:ext cx="979" cy="1797"/>
              </a:xfrm>
              <a:custGeom>
                <a:avLst/>
                <a:gdLst>
                  <a:gd name="connisteX0" fmla="*/ 0 w 527050"/>
                  <a:gd name="connsiteY0" fmla="*/ 0 h 863104"/>
                  <a:gd name="connisteX1" fmla="*/ 229870 w 527050"/>
                  <a:gd name="connsiteY1" fmla="*/ 172085 h 863104"/>
                  <a:gd name="connisteX2" fmla="*/ 239395 w 527050"/>
                  <a:gd name="connsiteY2" fmla="*/ 756920 h 863104"/>
                  <a:gd name="connisteX3" fmla="*/ 527050 w 527050"/>
                  <a:gd name="connsiteY3" fmla="*/ 862330 h 863104"/>
                  <a:gd name="connisteX4" fmla="*/ 699770 w 527050"/>
                  <a:gd name="connsiteY4" fmla="*/ 785495 h 863104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527050" h="863105">
                    <a:moveTo>
                      <a:pt x="0" y="0"/>
                    </a:moveTo>
                    <a:cubicBezTo>
                      <a:pt x="45720" y="22860"/>
                      <a:pt x="182245" y="20955"/>
                      <a:pt x="229870" y="172085"/>
                    </a:cubicBezTo>
                    <a:cubicBezTo>
                      <a:pt x="277495" y="323215"/>
                      <a:pt x="179705" y="619125"/>
                      <a:pt x="239395" y="756920"/>
                    </a:cubicBezTo>
                    <a:cubicBezTo>
                      <a:pt x="299085" y="894715"/>
                      <a:pt x="434975" y="856615"/>
                      <a:pt x="527050" y="862330"/>
                    </a:cubicBezTo>
                  </a:path>
                </a:pathLst>
              </a:custGeom>
              <a:noFill/>
              <a:ln w="9525">
                <a:solidFill>
                  <a:srgbClr val="7271C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n>
                    <a:solidFill>
                      <a:srgbClr val="7C7CD2"/>
                    </a:solidFill>
                  </a:ln>
                </a:endParaRPr>
              </a:p>
            </p:txBody>
          </p:sp>
          <p:cxnSp>
            <p:nvCxnSpPr>
              <p:cNvPr id="79" name="直接连接符 78"/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5256" y="5943"/>
                <a:ext cx="5046" cy="15"/>
              </a:xfrm>
              <a:prstGeom prst="line">
                <a:avLst/>
              </a:prstGeom>
              <a:ln w="9525">
                <a:solidFill>
                  <a:srgbClr val="7271CE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任意多边形 79"/>
              <p:cNvSpPr/>
              <p:nvPr>
                <p:custDataLst>
                  <p:tags r:id="rId31"/>
                </p:custDataLst>
              </p:nvPr>
            </p:nvSpPr>
            <p:spPr>
              <a:xfrm flipV="1">
                <a:off x="11411" y="5256"/>
                <a:ext cx="5225" cy="702"/>
              </a:xfrm>
              <a:custGeom>
                <a:avLst/>
                <a:gdLst>
                  <a:gd name="connsiteX0" fmla="*/ 0 w 5225"/>
                  <a:gd name="connsiteY0" fmla="*/ 2 h 701"/>
                  <a:gd name="connsiteX1" fmla="*/ 3588 w 5225"/>
                  <a:gd name="connsiteY1" fmla="*/ 59 h 701"/>
                  <a:gd name="connsiteX2" fmla="*/ 4774 w 5225"/>
                  <a:gd name="connsiteY2" fmla="*/ 660 h 701"/>
                  <a:gd name="connsiteX3" fmla="*/ 5225 w 5225"/>
                  <a:gd name="connsiteY3" fmla="*/ 689 h 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25" h="702">
                    <a:moveTo>
                      <a:pt x="0" y="2"/>
                    </a:moveTo>
                    <a:cubicBezTo>
                      <a:pt x="1352" y="30"/>
                      <a:pt x="2630" y="-49"/>
                      <a:pt x="3588" y="59"/>
                    </a:cubicBezTo>
                    <a:cubicBezTo>
                      <a:pt x="4546" y="167"/>
                      <a:pt x="4431" y="579"/>
                      <a:pt x="4774" y="660"/>
                    </a:cubicBezTo>
                    <a:cubicBezTo>
                      <a:pt x="5117" y="741"/>
                      <a:pt x="5132" y="677"/>
                      <a:pt x="5225" y="689"/>
                    </a:cubicBezTo>
                  </a:path>
                </a:pathLst>
              </a:custGeom>
              <a:noFill/>
              <a:ln w="9525">
                <a:solidFill>
                  <a:srgbClr val="7271C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n>
                    <a:solidFill>
                      <a:srgbClr val="7C7CD2"/>
                    </a:solidFill>
                  </a:ln>
                </a:endParaRPr>
              </a:p>
            </p:txBody>
          </p:sp>
          <p:pic>
            <p:nvPicPr>
              <p:cNvPr id="81" name="图片 80" descr="G:/资料文件/设计资料/3. icon/3x/Asset 1@3x.pngAsset 1@3x"/>
              <p:cNvPicPr>
                <a:picLocks noChangeAspect="1"/>
              </p:cNvPicPr>
              <p:nvPr>
                <p:custDataLst>
                  <p:tags r:id="rId32"/>
                </p:custDataLst>
              </p:nvPr>
            </p:nvPicPr>
            <p:blipFill>
              <a:blip r:embed="rId33"/>
              <a:srcRect l="189" t="3585" r="-189" b="3585"/>
              <a:stretch>
                <a:fillRect/>
              </a:stretch>
            </p:blipFill>
            <p:spPr>
              <a:xfrm rot="16200000">
                <a:off x="14094" y="3467"/>
                <a:ext cx="265" cy="272"/>
              </a:xfrm>
              <a:prstGeom prst="rect">
                <a:avLst/>
              </a:prstGeom>
            </p:spPr>
          </p:pic>
          <p:pic>
            <p:nvPicPr>
              <p:cNvPr id="82" name="图片 81" descr="G:/资料文件/设计资料/3. icon/3x/Asset 1@3x.pngAsset 1@3x"/>
              <p:cNvPicPr>
                <a:picLocks noChangeAspect="1"/>
              </p:cNvPicPr>
              <p:nvPr>
                <p:custDataLst>
                  <p:tags r:id="rId34"/>
                </p:custDataLst>
              </p:nvPr>
            </p:nvPicPr>
            <p:blipFill>
              <a:blip r:embed="rId33"/>
              <a:srcRect l="189" t="3585" r="-189" b="3585"/>
              <a:stretch>
                <a:fillRect/>
              </a:stretch>
            </p:blipFill>
            <p:spPr>
              <a:xfrm rot="16200000">
                <a:off x="14094" y="4577"/>
                <a:ext cx="265" cy="272"/>
              </a:xfrm>
              <a:prstGeom prst="rect">
                <a:avLst/>
              </a:prstGeom>
            </p:spPr>
          </p:pic>
          <p:grpSp>
            <p:nvGrpSpPr>
              <p:cNvPr id="83" name="组合 82"/>
              <p:cNvGrpSpPr/>
              <p:nvPr/>
            </p:nvGrpSpPr>
            <p:grpSpPr>
              <a:xfrm>
                <a:off x="16639" y="2294"/>
                <a:ext cx="625" cy="1406"/>
                <a:chOff x="16639" y="2294"/>
                <a:chExt cx="625" cy="1406"/>
              </a:xfrm>
            </p:grpSpPr>
            <p:cxnSp>
              <p:nvCxnSpPr>
                <p:cNvPr id="84" name="直接连接符 83"/>
                <p:cNvCxnSpPr/>
                <p:nvPr>
                  <p:custDataLst>
                    <p:tags r:id="rId35"/>
                  </p:custDataLst>
                </p:nvPr>
              </p:nvCxnSpPr>
              <p:spPr>
                <a:xfrm>
                  <a:off x="16642" y="3694"/>
                  <a:ext cx="623" cy="0"/>
                </a:xfrm>
                <a:prstGeom prst="line">
                  <a:avLst/>
                </a:prstGeom>
                <a:ln>
                  <a:solidFill>
                    <a:srgbClr val="DE631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>
                  <p:custDataLst>
                    <p:tags r:id="rId36"/>
                  </p:custDataLst>
                </p:nvPr>
              </p:nvCxnSpPr>
              <p:spPr>
                <a:xfrm>
                  <a:off x="16639" y="2294"/>
                  <a:ext cx="0" cy="1406"/>
                </a:xfrm>
                <a:prstGeom prst="line">
                  <a:avLst/>
                </a:prstGeom>
                <a:ln>
                  <a:solidFill>
                    <a:srgbClr val="DE631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>
                  <p:custDataLst>
                    <p:tags r:id="rId37"/>
                  </p:custDataLst>
                </p:nvPr>
              </p:nvCxnSpPr>
              <p:spPr>
                <a:xfrm>
                  <a:off x="16641" y="2294"/>
                  <a:ext cx="623" cy="0"/>
                </a:xfrm>
                <a:prstGeom prst="line">
                  <a:avLst/>
                </a:prstGeom>
                <a:ln>
                  <a:solidFill>
                    <a:srgbClr val="DE631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直接连接符 86"/>
                <p:cNvCxnSpPr/>
                <p:nvPr>
                  <p:custDataLst>
                    <p:tags r:id="rId38"/>
                  </p:custDataLst>
                </p:nvPr>
              </p:nvCxnSpPr>
              <p:spPr>
                <a:xfrm>
                  <a:off x="16639" y="2994"/>
                  <a:ext cx="624" cy="0"/>
                </a:xfrm>
                <a:prstGeom prst="line">
                  <a:avLst/>
                </a:prstGeom>
                <a:ln>
                  <a:solidFill>
                    <a:srgbClr val="DE631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组合 87"/>
              <p:cNvGrpSpPr/>
              <p:nvPr/>
            </p:nvGrpSpPr>
            <p:grpSpPr>
              <a:xfrm>
                <a:off x="16639" y="4543"/>
                <a:ext cx="625" cy="1406"/>
                <a:chOff x="16639" y="2294"/>
                <a:chExt cx="625" cy="1406"/>
              </a:xfrm>
            </p:grpSpPr>
            <p:cxnSp>
              <p:nvCxnSpPr>
                <p:cNvPr id="89" name="直接连接符 88"/>
                <p:cNvCxnSpPr/>
                <p:nvPr>
                  <p:custDataLst>
                    <p:tags r:id="rId39"/>
                  </p:custDataLst>
                </p:nvPr>
              </p:nvCxnSpPr>
              <p:spPr>
                <a:xfrm>
                  <a:off x="16642" y="3694"/>
                  <a:ext cx="623" cy="0"/>
                </a:xfrm>
                <a:prstGeom prst="line">
                  <a:avLst/>
                </a:prstGeom>
                <a:ln>
                  <a:solidFill>
                    <a:srgbClr val="DE631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>
                  <p:custDataLst>
                    <p:tags r:id="rId40"/>
                  </p:custDataLst>
                </p:nvPr>
              </p:nvCxnSpPr>
              <p:spPr>
                <a:xfrm>
                  <a:off x="16639" y="2294"/>
                  <a:ext cx="0" cy="1406"/>
                </a:xfrm>
                <a:prstGeom prst="line">
                  <a:avLst/>
                </a:prstGeom>
                <a:ln>
                  <a:solidFill>
                    <a:srgbClr val="DE631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>
                  <p:custDataLst>
                    <p:tags r:id="rId41"/>
                  </p:custDataLst>
                </p:nvPr>
              </p:nvCxnSpPr>
              <p:spPr>
                <a:xfrm>
                  <a:off x="16641" y="2294"/>
                  <a:ext cx="623" cy="0"/>
                </a:xfrm>
                <a:prstGeom prst="line">
                  <a:avLst/>
                </a:prstGeom>
                <a:ln>
                  <a:solidFill>
                    <a:srgbClr val="DE631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>
                  <p:custDataLst>
                    <p:tags r:id="rId42"/>
                  </p:custDataLst>
                </p:nvPr>
              </p:nvCxnSpPr>
              <p:spPr>
                <a:xfrm>
                  <a:off x="16639" y="2994"/>
                  <a:ext cx="624" cy="0"/>
                </a:xfrm>
                <a:prstGeom prst="line">
                  <a:avLst/>
                </a:prstGeom>
                <a:ln>
                  <a:solidFill>
                    <a:srgbClr val="DE631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3" name="图片 92" descr="C-Data FD1608S-B1_接口图"/>
              <p:cNvPicPr>
                <a:picLocks noChangeAspect="1"/>
              </p:cNvPicPr>
              <p:nvPr>
                <p:custDataLst>
                  <p:tags r:id="rId43"/>
                </p:custDataLst>
              </p:nvPr>
            </p:nvPicPr>
            <p:blipFill>
              <a:blip r:embed="rId44">
                <a:lum bright="12000" contrast="18000"/>
              </a:blip>
              <a:srcRect t="33735" b="36995"/>
              <a:stretch>
                <a:fillRect/>
              </a:stretch>
            </p:blipFill>
            <p:spPr>
              <a:xfrm>
                <a:off x="9085" y="3178"/>
                <a:ext cx="3476" cy="524"/>
              </a:xfrm>
              <a:prstGeom prst="rect">
                <a:avLst/>
              </a:prstGeom>
            </p:spPr>
          </p:pic>
          <p:pic>
            <p:nvPicPr>
              <p:cNvPr id="94" name="图片 93" descr="图片1"/>
              <p:cNvPicPr>
                <a:picLocks noChangeAspect="1"/>
              </p:cNvPicPr>
              <p:nvPr>
                <p:custDataLst>
                  <p:tags r:id="rId45"/>
                </p:custDataLst>
              </p:nvPr>
            </p:nvPicPr>
            <p:blipFill>
              <a:blip r:embed="rId46"/>
              <a:stretch>
                <a:fillRect/>
              </a:stretch>
            </p:blipFill>
            <p:spPr>
              <a:xfrm>
                <a:off x="9374" y="4394"/>
                <a:ext cx="2899" cy="527"/>
              </a:xfrm>
              <a:prstGeom prst="rect">
                <a:avLst/>
              </a:prstGeom>
            </p:spPr>
          </p:pic>
        </p:grpSp>
        <p:pic>
          <p:nvPicPr>
            <p:cNvPr id="95" name="图片 94" descr="CMS"/>
            <p:cNvPicPr>
              <a:picLocks noChangeAspect="1"/>
            </p:cNvPicPr>
            <p:nvPr>
              <p:custDataLst>
                <p:tags r:id="rId47"/>
              </p:custDataLst>
            </p:nvPr>
          </p:nvPicPr>
          <p:blipFill>
            <a:blip r:embed="rId48"/>
            <a:stretch>
              <a:fillRect/>
            </a:stretch>
          </p:blipFill>
          <p:spPr>
            <a:xfrm>
              <a:off x="1368" y="3583"/>
              <a:ext cx="2670" cy="2240"/>
            </a:xfrm>
            <a:prstGeom prst="rect">
              <a:avLst/>
            </a:prstGeom>
          </p:spPr>
        </p:pic>
      </p:grpSp>
    </p:spTree>
    <p:custDataLst>
      <p:tags r:id="rId4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" name="图片 36" descr="dashboar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04" t="13163" r="77790" b="34448"/>
          <a:stretch>
            <a:fillRect/>
          </a:stretch>
        </p:blipFill>
        <p:spPr>
          <a:xfrm>
            <a:off x="1831975" y="1979295"/>
            <a:ext cx="2164715" cy="2590800"/>
          </a:xfrm>
          <a:prstGeom prst="roundRect">
            <a:avLst>
              <a:gd name="adj" fmla="val 4115"/>
            </a:avLst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13055" y="332105"/>
            <a:ext cx="10565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Advantage 2: </a:t>
            </a: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See Your Network Come to Life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3055" y="1019810"/>
            <a:ext cx="88868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Visualize OLT and ONU distribution, track real-time network health, and monitor individual OLT performance and its associated ONUs for effective network management.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 rot="0">
            <a:off x="4147185" y="3146425"/>
            <a:ext cx="6287135" cy="3127375"/>
            <a:chOff x="7331" y="4955"/>
            <a:chExt cx="9909" cy="4929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7331" y="4955"/>
              <a:ext cx="9909" cy="4929"/>
            </a:xfrm>
            <a:prstGeom prst="roundRect">
              <a:avLst>
                <a:gd name="adj" fmla="val 3265"/>
              </a:avLst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9937" y="6548"/>
              <a:ext cx="2550" cy="1369"/>
            </a:xfrm>
            <a:prstGeom prst="rect">
              <a:avLst/>
            </a:prstGeom>
            <a:noFill/>
            <a:ln w="15875">
              <a:solidFill>
                <a:srgbClr val="DE631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6"/>
              </p:custDataLst>
            </p:nvPr>
          </p:nvSpPr>
          <p:spPr>
            <a:xfrm>
              <a:off x="13580" y="7501"/>
              <a:ext cx="912" cy="659"/>
            </a:xfrm>
            <a:prstGeom prst="rect">
              <a:avLst/>
            </a:prstGeom>
            <a:noFill/>
            <a:ln w="15875">
              <a:solidFill>
                <a:srgbClr val="DE631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7"/>
              </p:custDataLst>
            </p:nvPr>
          </p:nvSpPr>
          <p:spPr>
            <a:xfrm>
              <a:off x="16395" y="8589"/>
              <a:ext cx="736" cy="1135"/>
            </a:xfrm>
            <a:prstGeom prst="rect">
              <a:avLst/>
            </a:prstGeom>
            <a:noFill/>
            <a:ln w="15875">
              <a:solidFill>
                <a:srgbClr val="DE631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768475" y="4670425"/>
            <a:ext cx="24364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insight into the overall online status of OLT and ONU, network health, and site health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 rot="0">
            <a:off x="4147185" y="1979295"/>
            <a:ext cx="6234430" cy="1042670"/>
            <a:chOff x="7331" y="2636"/>
            <a:chExt cx="11336" cy="1896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331" y="2636"/>
              <a:ext cx="7572" cy="1896"/>
            </a:xfrm>
            <a:prstGeom prst="roundRect">
              <a:avLst>
                <a:gd name="adj" fmla="val 6471"/>
              </a:avLst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5108" y="2720"/>
              <a:ext cx="3559" cy="16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Monitor the real-time performance of each OLT and its associated ONUs.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圆角矩形标注 4"/>
          <p:cNvSpPr/>
          <p:nvPr/>
        </p:nvSpPr>
        <p:spPr>
          <a:xfrm>
            <a:off x="4886960" y="3428365"/>
            <a:ext cx="3101340" cy="597535"/>
          </a:xfrm>
          <a:prstGeom prst="wedgeRoundRectCallout">
            <a:avLst>
              <a:gd name="adj1" fmla="val 3626"/>
              <a:gd name="adj2" fmla="val 61209"/>
              <a:gd name="adj3" fmla="val 16667"/>
            </a:avLst>
          </a:prstGeom>
          <a:solidFill>
            <a:srgbClr val="DE631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Gain a complete understanding of your network's heartbeat within a specific region.</a:t>
            </a:r>
            <a:endParaRPr lang="zh-CN" altLang="en-US" sz="10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29" name="组合 28"/>
          <p:cNvGrpSpPr/>
          <p:nvPr/>
        </p:nvGrpSpPr>
        <p:grpSpPr>
          <a:xfrm rot="0">
            <a:off x="7152640" y="5357495"/>
            <a:ext cx="2586355" cy="650875"/>
            <a:chOff x="10917" y="8290"/>
            <a:chExt cx="5148" cy="1089"/>
          </a:xfrm>
        </p:grpSpPr>
        <p:grpSp>
          <p:nvGrpSpPr>
            <p:cNvPr id="25" name="组合 24"/>
            <p:cNvGrpSpPr/>
            <p:nvPr/>
          </p:nvGrpSpPr>
          <p:grpSpPr>
            <a:xfrm>
              <a:off x="10917" y="8290"/>
              <a:ext cx="5148" cy="1089"/>
              <a:chOff x="11252" y="8290"/>
              <a:chExt cx="4676" cy="980"/>
            </a:xfrm>
          </p:grpSpPr>
          <p:sp>
            <p:nvSpPr>
              <p:cNvPr id="8" name="圆角矩形标注 7"/>
              <p:cNvSpPr/>
              <p:nvPr/>
            </p:nvSpPr>
            <p:spPr>
              <a:xfrm rot="10800000" flipH="1">
                <a:off x="11252" y="8290"/>
                <a:ext cx="4650" cy="979"/>
              </a:xfrm>
              <a:prstGeom prst="wedgeRoundRectCallout">
                <a:avLst>
                  <a:gd name="adj1" fmla="val -448"/>
                  <a:gd name="adj2" fmla="val 64878"/>
                  <a:gd name="adj3" fmla="val 16667"/>
                </a:avLst>
              </a:prstGeom>
              <a:solidFill>
                <a:srgbClr val="DE6316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4" name="圆角矩形标注 23"/>
              <p:cNvSpPr/>
              <p:nvPr>
                <p:custDataLst>
                  <p:tags r:id="rId10"/>
                </p:custDataLst>
              </p:nvPr>
            </p:nvSpPr>
            <p:spPr>
              <a:xfrm rot="5400000" flipH="1" flipV="1">
                <a:off x="14720" y="8062"/>
                <a:ext cx="980" cy="1435"/>
              </a:xfrm>
              <a:prstGeom prst="wedgeRoundRectCallout">
                <a:avLst>
                  <a:gd name="adj1" fmla="val -9718"/>
                  <a:gd name="adj2" fmla="val 62494"/>
                  <a:gd name="adj3" fmla="val 16667"/>
                </a:avLst>
              </a:prstGeom>
              <a:solidFill>
                <a:srgbClr val="DE6316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11045" y="8507"/>
              <a:ext cx="4863" cy="6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The distribution quantity of OLT and ONU, distinguishing with different colors.</a:t>
              </a:r>
              <a:endParaRPr lang="zh-CN" alt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13055" y="332105"/>
            <a:ext cx="10565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Advantage 3: </a:t>
            </a: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Scale Seamlessly with C-Data CMS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3055" y="978535"/>
            <a:ext cx="74841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Effortlessly Manages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b="1" i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r>
              <a:rPr lang="zh-CN" altLang="en-US" sz="1600" b="1" i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00,000 Devices</a:t>
            </a:r>
            <a:endParaRPr lang="zh-CN" altLang="en-US" sz="12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Unlock the potential of your network with CMS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’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 effortless scalability, ensuring smooth operation and growth.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60375" y="2252345"/>
            <a:ext cx="5925185" cy="2089785"/>
            <a:chOff x="493" y="5527"/>
            <a:chExt cx="9331" cy="3291"/>
          </a:xfrm>
        </p:grpSpPr>
        <p:pic>
          <p:nvPicPr>
            <p:cNvPr id="11" name="图片 10" descr="G:/工作文件/1. 西迪特/1. 宣传资料/6. PPT/products/CMS/1705288566994.jpg170528856699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 l="-5" t="5" r="5" b="5"/>
            <a:stretch>
              <a:fillRect/>
            </a:stretch>
          </p:blipFill>
          <p:spPr>
            <a:xfrm>
              <a:off x="493" y="5527"/>
              <a:ext cx="9331" cy="3223"/>
            </a:xfrm>
            <a:prstGeom prst="roundRect">
              <a:avLst>
                <a:gd name="adj" fmla="val 3412"/>
              </a:avLst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>
              <a:off x="1958" y="7176"/>
              <a:ext cx="7483" cy="1642"/>
            </a:xfrm>
            <a:prstGeom prst="rect">
              <a:avLst/>
            </a:prstGeom>
            <a:noFill/>
            <a:ln w="15875">
              <a:solidFill>
                <a:srgbClr val="DE631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42390" y="4556125"/>
            <a:ext cx="2472690" cy="692785"/>
            <a:chOff x="2321" y="6153"/>
            <a:chExt cx="3894" cy="1091"/>
          </a:xfrm>
        </p:grpSpPr>
        <p:sp>
          <p:nvSpPr>
            <p:cNvPr id="3" name="圆角矩形标注 2"/>
            <p:cNvSpPr/>
            <p:nvPr/>
          </p:nvSpPr>
          <p:spPr>
            <a:xfrm>
              <a:off x="2321" y="6153"/>
              <a:ext cx="3894" cy="1091"/>
            </a:xfrm>
            <a:prstGeom prst="wedgeRoundRectCallout">
              <a:avLst>
                <a:gd name="adj1" fmla="val -1097"/>
                <a:gd name="adj2" fmla="val -73107"/>
                <a:gd name="adj3" fmla="val 16667"/>
              </a:avLst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2509" y="6385"/>
              <a:ext cx="3519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Licenses can be allocated based on business and network requirements.</a:t>
              </a:r>
              <a:endPara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45275" y="2249805"/>
            <a:ext cx="4770755" cy="2291715"/>
          </a:xfrm>
          <a:prstGeom prst="roundRect">
            <a:avLst>
              <a:gd name="adj" fmla="val 2937"/>
            </a:avLst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7300595" y="2517775"/>
            <a:ext cx="4114800" cy="361315"/>
          </a:xfrm>
          <a:prstGeom prst="rect">
            <a:avLst/>
          </a:prstGeom>
          <a:noFill/>
          <a:ln w="15875" cap="flat">
            <a:solidFill>
              <a:srgbClr val="DE6316"/>
            </a:solidFill>
            <a:prstDash val="dash"/>
            <a:beve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9"/>
            </p:custDataLst>
          </p:nvPr>
        </p:nvSpPr>
        <p:spPr>
          <a:xfrm>
            <a:off x="8880475" y="3043555"/>
            <a:ext cx="883920" cy="1298575"/>
          </a:xfrm>
          <a:prstGeom prst="rect">
            <a:avLst/>
          </a:prstGeom>
          <a:noFill/>
          <a:ln w="15875" cap="flat">
            <a:solidFill>
              <a:srgbClr val="DE6316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7348855" y="3486785"/>
            <a:ext cx="772160" cy="812165"/>
          </a:xfrm>
          <a:prstGeom prst="rect">
            <a:avLst/>
          </a:prstGeom>
          <a:noFill/>
          <a:ln w="15875" cap="flat">
            <a:solidFill>
              <a:srgbClr val="DE6316"/>
            </a:solidFill>
            <a:prstDash val="dash"/>
            <a:beve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rot="0">
            <a:off x="6645275" y="4556125"/>
            <a:ext cx="2656751" cy="1828165"/>
            <a:chOff x="1407" y="6604"/>
            <a:chExt cx="4675" cy="3057"/>
          </a:xfrm>
        </p:grpSpPr>
        <p:sp>
          <p:nvSpPr>
            <p:cNvPr id="8" name="圆角矩形标注 7"/>
            <p:cNvSpPr/>
            <p:nvPr>
              <p:custDataLst>
                <p:tags r:id="rId11"/>
              </p:custDataLst>
            </p:nvPr>
          </p:nvSpPr>
          <p:spPr>
            <a:xfrm>
              <a:off x="1407" y="6604"/>
              <a:ext cx="4584" cy="3057"/>
            </a:xfrm>
            <a:prstGeom prst="wedgeRoundRectCallout">
              <a:avLst>
                <a:gd name="adj1" fmla="val -13381"/>
                <a:gd name="adj2" fmla="val -62052"/>
                <a:gd name="adj3" fmla="val 16667"/>
              </a:avLst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1681" y="6834"/>
              <a:ext cx="4401" cy="25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Different colors indicate the status of devices, facilitating quick identification for management:</a:t>
              </a:r>
              <a:endPara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endPara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Green: Online - Normal</a:t>
              </a:r>
              <a:endPara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Orange: Online - Abnormal</a:t>
              </a:r>
              <a:endPara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Gray: Offline</a:t>
              </a:r>
              <a:endPara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rot="0">
            <a:off x="8794738" y="1734820"/>
            <a:ext cx="2438360" cy="633730"/>
            <a:chOff x="2094" y="6205"/>
            <a:chExt cx="5505" cy="1190"/>
          </a:xfrm>
        </p:grpSpPr>
        <p:sp>
          <p:nvSpPr>
            <p:cNvPr id="23" name="圆角矩形标注 22"/>
            <p:cNvSpPr/>
            <p:nvPr>
              <p:custDataLst>
                <p:tags r:id="rId13"/>
              </p:custDataLst>
            </p:nvPr>
          </p:nvSpPr>
          <p:spPr>
            <a:xfrm>
              <a:off x="2094" y="6205"/>
              <a:ext cx="5505" cy="1190"/>
            </a:xfrm>
            <a:prstGeom prst="wedgeRoundRectCallout">
              <a:avLst>
                <a:gd name="adj1" fmla="val -42045"/>
                <a:gd name="adj2" fmla="val 67034"/>
                <a:gd name="adj3" fmla="val 16667"/>
              </a:avLst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>
              <p:custDataLst>
                <p:tags r:id="rId14"/>
              </p:custDataLst>
            </p:nvPr>
          </p:nvSpPr>
          <p:spPr>
            <a:xfrm>
              <a:off x="2339" y="6426"/>
              <a:ext cx="5015" cy="74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filtering ONUs by  model,  firmware, status and other attributes.</a:t>
              </a:r>
              <a:endPara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  <p:tag name="KSO_WM_UNIT_PLACING_PICTURE_USER_VIEWPORT" val="{&quot;height&quot;:1080,&quot;width&quot;:7169}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FULL_TEXT_BEAUTIFY_COPY_ID" val="150995488"/>
  <p:tag name="KSO_WM_SPECIAL_SOURCE" val="bdnull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FULL_TEXT_BEAUTIFY_COPY_ID" val="150995488"/>
  <p:tag name="KSO_WM_SPECIAL_SOURCE" val="bdnull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  <p:tag name="KSO_WM_UNIT_PLACING_PICTURE_USER_VIEWPORT" val="{&quot;height&quot;:494,&quot;width&quot;:6386}"/>
</p:tagLst>
</file>

<file path=ppt/tags/tag230.xml><?xml version="1.0" encoding="utf-8"?>
<p:tagLst xmlns:p="http://schemas.openxmlformats.org/presentationml/2006/main">
  <p:tag name="KSO_WPP_MARK_KEY" val="99ce78c7-4cad-4cfe-a8e5-fd430740fc30"/>
  <p:tag name="COMMONDATA" val="eyJoZGlkIjoiMzNlZGY5ZDQyZmNlZTZhMmM0MzVmOWJmY2E0M2Y2M2IifQ=="/>
  <p:tag name="commondata" val="eyJoZGlkIjoiODMwNjVkMDQzYjVjN2YzZDliMWVkYWJkYjU5MTE1YzMifQ=="/>
  <p:tag name="resource_record_key" val="{&quot;13&quot;:[20025431,20042469,20184176,20469019,20174682,20184151,19951219,20481778,20104445,20174686,20482073]}"/>
</p:tagLst>
</file>

<file path=ppt/tags/tag24.xml><?xml version="1.0" encoding="utf-8"?>
<p:tagLst xmlns:p="http://schemas.openxmlformats.org/presentationml/2006/main">
  <p:tag name="KSO_WM_UNIT_PLACING_PICTURE_USER_VIEWPORT" val="{&quot;height&quot;:158,&quot;width&quot;:158}"/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TABLE_ENDDRAG_ORIGIN_RECT" val="808*6"/>
  <p:tag name="TABLE_ENDDRAG_RECT" val="79*165*808*6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FULL_TEXT_BEAUTIFY_COPY_ID" val="150995488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8286</Words>
  <Application>WPS 演示</Application>
  <PresentationFormat>宽屏</PresentationFormat>
  <Paragraphs>316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ThinkPad</dc:creator>
  <cp:lastModifiedBy>Miko</cp:lastModifiedBy>
  <cp:revision>993</cp:revision>
  <dcterms:created xsi:type="dcterms:W3CDTF">2020-11-30T06:35:00Z</dcterms:created>
  <dcterms:modified xsi:type="dcterms:W3CDTF">2024-01-17T10:16:16Z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5A5667782AF54C22B87C9916BE4FE976_13</vt:lpwstr>
  </property>
</Properties>
</file>