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4"/>
  </p:handoutMasterIdLst>
  <p:sldIdLst>
    <p:sldId id="854" r:id="rId3"/>
    <p:sldId id="1051" r:id="rId5"/>
    <p:sldId id="1049" r:id="rId6"/>
    <p:sldId id="1050" r:id="rId7"/>
    <p:sldId id="1052" r:id="rId8"/>
    <p:sldId id="980" r:id="rId9"/>
    <p:sldId id="801" r:id="rId10"/>
    <p:sldId id="1054" r:id="rId11"/>
    <p:sldId id="887" r:id="rId12"/>
    <p:sldId id="837" r:id="rId13"/>
  </p:sldIdLst>
  <p:sldSz cx="12192635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5fbba403-e6f3-4416-a055-200e8f8ebcb4}">
          <p14:sldIdLst>
            <p14:sldId id="854"/>
            <p14:sldId id="1051"/>
            <p14:sldId id="1049"/>
            <p14:sldId id="1050"/>
            <p14:sldId id="1052"/>
            <p14:sldId id="980"/>
            <p14:sldId id="801"/>
            <p14:sldId id="1054"/>
            <p14:sldId id="887"/>
            <p14:sldId id="83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nkPad" initials="T" lastIdx="1" clrIdx="0"/>
  <p:cmAuthor id="2" name="User" initials="U" lastIdx="4" clrIdx="1"/>
  <p:cmAuthor id="0" name="Saku Uchikawa" initials="SU" lastIdx="11" clrIdx="0"/>
  <p:cmAuthor id="4" name="Chris French" initials="CF" lastIdx="68" clrIdx="4"/>
  <p:cmAuthor id="5" name="Raman Sharma" initials="RS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6317"/>
    <a:srgbClr val="DE6316"/>
    <a:srgbClr val="099DDA"/>
    <a:srgbClr val="62B8E4"/>
    <a:srgbClr val="F5E6DC"/>
    <a:srgbClr val="77BE55"/>
    <a:srgbClr val="47B5E3"/>
    <a:srgbClr val="807CB9"/>
    <a:srgbClr val="E35756"/>
    <a:srgbClr val="F09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80000" cy="180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191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657" y="1143000"/>
            <a:ext cx="5486686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13BBE5-0BEA-4494-9BEF-C8C2F48C9E2D}" type="datetime1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tags" Target="../tags/tag4.xml"/><Relationship Id="rId3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50" y="1122363"/>
            <a:ext cx="91449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50" y="3602038"/>
            <a:ext cx="91449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457200"/>
            <a:ext cx="393262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698" y="987425"/>
            <a:ext cx="617280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71" y="2057400"/>
            <a:ext cx="393262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457200"/>
            <a:ext cx="393262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98" y="987425"/>
            <a:ext cx="6172808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71" y="2057400"/>
            <a:ext cx="393262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759" y="365125"/>
            <a:ext cx="2629159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83" y="365125"/>
            <a:ext cx="7735062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44" y="6356350"/>
            <a:ext cx="2743343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810" y="6356350"/>
            <a:ext cx="4115014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048" y="6356350"/>
            <a:ext cx="2743343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993120" y="447040"/>
            <a:ext cx="772160" cy="35496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>
            <p:custDataLst>
              <p:tags r:id="rId4"/>
            </p:custDataLst>
          </p:nvPr>
        </p:nvCxnSpPr>
        <p:spPr>
          <a:xfrm>
            <a:off x="426720" y="351155"/>
            <a:ext cx="11338560" cy="0"/>
          </a:xfrm>
          <a:prstGeom prst="line">
            <a:avLst/>
          </a:prstGeom>
          <a:ln>
            <a:solidFill>
              <a:srgbClr val="DE63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635" y="0"/>
            <a:ext cx="12193270" cy="6858000"/>
          </a:xfrm>
          <a:prstGeom prst="rect">
            <a:avLst/>
          </a:prstGeom>
          <a:solidFill>
            <a:srgbClr val="DE631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G:\资料文件\设计资料\2. VI\LOGO\西迪特\20230712\logo_2.pnglogo_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lum bright="100000"/>
          </a:blip>
          <a:srcRect l="89" r="89"/>
          <a:stretch>
            <a:fillRect/>
          </a:stretch>
        </p:blipFill>
        <p:spPr>
          <a:xfrm>
            <a:off x="10993120" y="447040"/>
            <a:ext cx="772160" cy="35496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>
            <p:custDataLst>
              <p:tags r:id="rId4"/>
            </p:custDataLst>
          </p:nvPr>
        </p:nvCxnSpPr>
        <p:spPr>
          <a:xfrm>
            <a:off x="426720" y="351155"/>
            <a:ext cx="113385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: 形状 24"/>
          <p:cNvSpPr/>
          <p:nvPr userDrawn="1"/>
        </p:nvSpPr>
        <p:spPr>
          <a:xfrm>
            <a:off x="0" y="6803"/>
            <a:ext cx="3425550" cy="6850744"/>
          </a:xfrm>
          <a:custGeom>
            <a:avLst/>
            <a:gdLst>
              <a:gd name="connsiteX0" fmla="*/ 0 w 3425372"/>
              <a:gd name="connsiteY0" fmla="*/ 0 h 6850744"/>
              <a:gd name="connsiteX1" fmla="*/ 3425372 w 3425372"/>
              <a:gd name="connsiteY1" fmla="*/ 3425372 h 6850744"/>
              <a:gd name="connsiteX2" fmla="*/ 0 w 3425372"/>
              <a:gd name="connsiteY2" fmla="*/ 6850744 h 6850744"/>
              <a:gd name="connsiteX3" fmla="*/ 0 w 3425372"/>
              <a:gd name="connsiteY3" fmla="*/ 0 h 6850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5372" h="6850744">
                <a:moveTo>
                  <a:pt x="0" y="0"/>
                </a:moveTo>
                <a:cubicBezTo>
                  <a:pt x="1891781" y="0"/>
                  <a:pt x="3425372" y="1533591"/>
                  <a:pt x="3425372" y="3425372"/>
                </a:cubicBezTo>
                <a:cubicBezTo>
                  <a:pt x="3425372" y="5317153"/>
                  <a:pt x="1891781" y="6850744"/>
                  <a:pt x="0" y="6850744"/>
                </a:cubicBezTo>
                <a:lnTo>
                  <a:pt x="0" y="0"/>
                </a:lnTo>
                <a:close/>
              </a:path>
            </a:pathLst>
          </a:custGeom>
          <a:solidFill>
            <a:srgbClr val="DE63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18558" y="2864485"/>
            <a:ext cx="1808574" cy="1425575"/>
          </a:xfrm>
        </p:spPr>
        <p:txBody>
          <a:bodyPr/>
          <a:lstStyle>
            <a:lvl1pPr marL="0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en-US" altLang="zh-CN" sz="9600" b="1" i="0" u="none" strike="noStrike" kern="1200" cap="none" spc="0" normalizeH="0" baseline="0" noProof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endParaRPr lang="en-US" altLang="zh-CN" smtClean="0"/>
          </a:p>
        </p:txBody>
      </p:sp>
      <p:sp>
        <p:nvSpPr>
          <p:cNvPr id="9" name="标题 8"/>
          <p:cNvSpPr>
            <a:spLocks noGrp="1"/>
          </p:cNvSpPr>
          <p:nvPr>
            <p:ph type="title" hasCustomPrompt="1"/>
          </p:nvPr>
        </p:nvSpPr>
        <p:spPr>
          <a:xfrm>
            <a:off x="5037082" y="2390775"/>
            <a:ext cx="4932937" cy="861060"/>
          </a:xfrm>
        </p:spPr>
        <p:txBody>
          <a:bodyPr anchor="b"/>
          <a:lstStyle>
            <a:lvl1pPr>
              <a:defRPr sz="4400" b="1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sz="half" idx="2"/>
          </p:nvPr>
        </p:nvSpPr>
        <p:spPr>
          <a:xfrm>
            <a:off x="5037082" y="3251835"/>
            <a:ext cx="3932125" cy="1306195"/>
          </a:xfrm>
        </p:spPr>
        <p:txBody>
          <a:bodyPr/>
          <a:lstStyle>
            <a:lvl1pPr marL="0" indent="0">
              <a:buNone/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3" name="图片 2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993120" y="447040"/>
            <a:ext cx="772160" cy="354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32" y="1709738"/>
            <a:ext cx="1051663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32" y="4589463"/>
            <a:ext cx="1051663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83" y="1825625"/>
            <a:ext cx="518211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808" y="1825625"/>
            <a:ext cx="518211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365125"/>
            <a:ext cx="10516635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871" y="1681163"/>
            <a:ext cx="515829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871" y="2505075"/>
            <a:ext cx="5158295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808" y="1681163"/>
            <a:ext cx="518369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808" y="2505075"/>
            <a:ext cx="518369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83" y="365125"/>
            <a:ext cx="10516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83" y="1825625"/>
            <a:ext cx="105166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83" y="6356350"/>
            <a:ext cx="274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998" y="6356350"/>
            <a:ext cx="4115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448" y="6356350"/>
            <a:ext cx="274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tags" Target="../tags/tag187.xml"/><Relationship Id="rId7" Type="http://schemas.openxmlformats.org/officeDocument/2006/relationships/tags" Target="../tags/tag186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image" Target="../media/image39.jpeg"/><Relationship Id="rId3" Type="http://schemas.openxmlformats.org/officeDocument/2006/relationships/tags" Target="../tags/tag183.xml"/><Relationship Id="rId2" Type="http://schemas.openxmlformats.org/officeDocument/2006/relationships/image" Target="../media/image38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90.xml"/><Relationship Id="rId11" Type="http://schemas.openxmlformats.org/officeDocument/2006/relationships/tags" Target="../tags/tag189.xml"/><Relationship Id="rId10" Type="http://schemas.openxmlformats.org/officeDocument/2006/relationships/image" Target="../media/image3.png"/><Relationship Id="rId1" Type="http://schemas.openxmlformats.org/officeDocument/2006/relationships/tags" Target="../tags/tag18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image" Target="../media/image6.png"/><Relationship Id="rId7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image" Target="../media/image4.jpe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5.xml"/><Relationship Id="rId10" Type="http://schemas.openxmlformats.org/officeDocument/2006/relationships/image" Target="../media/image7.png"/><Relationship Id="rId1" Type="http://schemas.openxmlformats.org/officeDocument/2006/relationships/tags" Target="../tags/tag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21.xml"/><Relationship Id="rId7" Type="http://schemas.openxmlformats.org/officeDocument/2006/relationships/image" Target="../media/image7.png"/><Relationship Id="rId6" Type="http://schemas.openxmlformats.org/officeDocument/2006/relationships/tags" Target="../tags/tag20.xml"/><Relationship Id="rId54" Type="http://schemas.openxmlformats.org/officeDocument/2006/relationships/slideLayout" Target="../slideLayouts/slideLayout2.xml"/><Relationship Id="rId53" Type="http://schemas.openxmlformats.org/officeDocument/2006/relationships/tags" Target="../tags/tag61.xml"/><Relationship Id="rId52" Type="http://schemas.openxmlformats.org/officeDocument/2006/relationships/image" Target="../media/image12.png"/><Relationship Id="rId51" Type="http://schemas.openxmlformats.org/officeDocument/2006/relationships/tags" Target="../tags/tag60.xml"/><Relationship Id="rId50" Type="http://schemas.openxmlformats.org/officeDocument/2006/relationships/tags" Target="../tags/tag59.xml"/><Relationship Id="rId5" Type="http://schemas.openxmlformats.org/officeDocument/2006/relationships/tags" Target="../tags/tag19.xml"/><Relationship Id="rId49" Type="http://schemas.openxmlformats.org/officeDocument/2006/relationships/tags" Target="../tags/tag58.xml"/><Relationship Id="rId48" Type="http://schemas.openxmlformats.org/officeDocument/2006/relationships/tags" Target="../tags/tag57.xml"/><Relationship Id="rId47" Type="http://schemas.openxmlformats.org/officeDocument/2006/relationships/tags" Target="../tags/tag56.xml"/><Relationship Id="rId46" Type="http://schemas.openxmlformats.org/officeDocument/2006/relationships/tags" Target="../tags/tag55.xml"/><Relationship Id="rId45" Type="http://schemas.openxmlformats.org/officeDocument/2006/relationships/tags" Target="../tags/tag54.xml"/><Relationship Id="rId44" Type="http://schemas.openxmlformats.org/officeDocument/2006/relationships/tags" Target="../tags/tag53.xml"/><Relationship Id="rId43" Type="http://schemas.openxmlformats.org/officeDocument/2006/relationships/tags" Target="../tags/tag52.xml"/><Relationship Id="rId42" Type="http://schemas.openxmlformats.org/officeDocument/2006/relationships/tags" Target="../tags/tag51.xml"/><Relationship Id="rId41" Type="http://schemas.openxmlformats.org/officeDocument/2006/relationships/tags" Target="../tags/tag50.xml"/><Relationship Id="rId40" Type="http://schemas.openxmlformats.org/officeDocument/2006/relationships/tags" Target="../tags/tag49.xml"/><Relationship Id="rId4" Type="http://schemas.openxmlformats.org/officeDocument/2006/relationships/tags" Target="../tags/tag18.xml"/><Relationship Id="rId39" Type="http://schemas.openxmlformats.org/officeDocument/2006/relationships/tags" Target="../tags/tag48.xml"/><Relationship Id="rId38" Type="http://schemas.openxmlformats.org/officeDocument/2006/relationships/tags" Target="../tags/tag47.xml"/><Relationship Id="rId37" Type="http://schemas.openxmlformats.org/officeDocument/2006/relationships/tags" Target="../tags/tag46.xml"/><Relationship Id="rId36" Type="http://schemas.openxmlformats.org/officeDocument/2006/relationships/tags" Target="../tags/tag45.xml"/><Relationship Id="rId35" Type="http://schemas.openxmlformats.org/officeDocument/2006/relationships/tags" Target="../tags/tag44.xml"/><Relationship Id="rId34" Type="http://schemas.openxmlformats.org/officeDocument/2006/relationships/tags" Target="../tags/tag43.xml"/><Relationship Id="rId33" Type="http://schemas.openxmlformats.org/officeDocument/2006/relationships/tags" Target="../tags/tag42.xml"/><Relationship Id="rId32" Type="http://schemas.openxmlformats.org/officeDocument/2006/relationships/tags" Target="../tags/tag41.xml"/><Relationship Id="rId31" Type="http://schemas.openxmlformats.org/officeDocument/2006/relationships/tags" Target="../tags/tag40.xml"/><Relationship Id="rId30" Type="http://schemas.openxmlformats.org/officeDocument/2006/relationships/tags" Target="../tags/tag39.xml"/><Relationship Id="rId3" Type="http://schemas.openxmlformats.org/officeDocument/2006/relationships/tags" Target="../tags/tag17.xml"/><Relationship Id="rId29" Type="http://schemas.openxmlformats.org/officeDocument/2006/relationships/tags" Target="../tags/tag38.xml"/><Relationship Id="rId28" Type="http://schemas.openxmlformats.org/officeDocument/2006/relationships/tags" Target="../tags/tag37.xml"/><Relationship Id="rId27" Type="http://schemas.openxmlformats.org/officeDocument/2006/relationships/tags" Target="../tags/tag36.xml"/><Relationship Id="rId26" Type="http://schemas.openxmlformats.org/officeDocument/2006/relationships/tags" Target="../tags/tag35.xml"/><Relationship Id="rId25" Type="http://schemas.openxmlformats.org/officeDocument/2006/relationships/image" Target="../media/image11.png"/><Relationship Id="rId24" Type="http://schemas.openxmlformats.org/officeDocument/2006/relationships/tags" Target="../tags/tag34.xml"/><Relationship Id="rId23" Type="http://schemas.openxmlformats.org/officeDocument/2006/relationships/tags" Target="../tags/tag33.xml"/><Relationship Id="rId22" Type="http://schemas.openxmlformats.org/officeDocument/2006/relationships/tags" Target="../tags/tag32.xml"/><Relationship Id="rId21" Type="http://schemas.openxmlformats.org/officeDocument/2006/relationships/tags" Target="../tags/tag31.xml"/><Relationship Id="rId20" Type="http://schemas.openxmlformats.org/officeDocument/2006/relationships/tags" Target="../tags/tag30.xml"/><Relationship Id="rId2" Type="http://schemas.openxmlformats.org/officeDocument/2006/relationships/image" Target="../media/image8.jpeg"/><Relationship Id="rId19" Type="http://schemas.openxmlformats.org/officeDocument/2006/relationships/image" Target="../media/image5.png"/><Relationship Id="rId18" Type="http://schemas.openxmlformats.org/officeDocument/2006/relationships/tags" Target="../tags/tag29.xml"/><Relationship Id="rId17" Type="http://schemas.openxmlformats.org/officeDocument/2006/relationships/tags" Target="../tags/tag28.xml"/><Relationship Id="rId16" Type="http://schemas.openxmlformats.org/officeDocument/2006/relationships/image" Target="../media/image10.png"/><Relationship Id="rId15" Type="http://schemas.openxmlformats.org/officeDocument/2006/relationships/tags" Target="../tags/tag27.xml"/><Relationship Id="rId14" Type="http://schemas.openxmlformats.org/officeDocument/2006/relationships/tags" Target="../tags/tag26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tags" Target="../tags/tag1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image" Target="../media/image13.png"/><Relationship Id="rId3" Type="http://schemas.openxmlformats.org/officeDocument/2006/relationships/tags" Target="../tags/tag64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82.xml"/><Relationship Id="rId24" Type="http://schemas.openxmlformats.org/officeDocument/2006/relationships/tags" Target="../tags/tag81.xml"/><Relationship Id="rId23" Type="http://schemas.openxmlformats.org/officeDocument/2006/relationships/tags" Target="../tags/tag80.xml"/><Relationship Id="rId22" Type="http://schemas.openxmlformats.org/officeDocument/2006/relationships/image" Target="../media/image16.png"/><Relationship Id="rId21" Type="http://schemas.openxmlformats.org/officeDocument/2006/relationships/tags" Target="../tags/tag79.xml"/><Relationship Id="rId20" Type="http://schemas.openxmlformats.org/officeDocument/2006/relationships/tags" Target="../tags/tag78.xml"/><Relationship Id="rId2" Type="http://schemas.openxmlformats.org/officeDocument/2006/relationships/tags" Target="../tags/tag63.xml"/><Relationship Id="rId19" Type="http://schemas.openxmlformats.org/officeDocument/2006/relationships/tags" Target="../tags/tag77.xml"/><Relationship Id="rId18" Type="http://schemas.openxmlformats.org/officeDocument/2006/relationships/tags" Target="../tags/tag76.xml"/><Relationship Id="rId17" Type="http://schemas.openxmlformats.org/officeDocument/2006/relationships/tags" Target="../tags/tag75.xml"/><Relationship Id="rId16" Type="http://schemas.openxmlformats.org/officeDocument/2006/relationships/tags" Target="../tags/tag74.xml"/><Relationship Id="rId15" Type="http://schemas.openxmlformats.org/officeDocument/2006/relationships/image" Target="../media/image15.jpeg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image" Target="../media/image14.png"/><Relationship Id="rId1" Type="http://schemas.openxmlformats.org/officeDocument/2006/relationships/tags" Target="../tags/tag6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0" Type="http://schemas.openxmlformats.org/officeDocument/2006/relationships/notesSlide" Target="../notesSlides/notesSlide2.xml"/><Relationship Id="rId4" Type="http://schemas.openxmlformats.org/officeDocument/2006/relationships/image" Target="../media/image13.png"/><Relationship Id="rId39" Type="http://schemas.openxmlformats.org/officeDocument/2006/relationships/slideLayout" Target="../slideLayouts/slideLayout2.xml"/><Relationship Id="rId38" Type="http://schemas.openxmlformats.org/officeDocument/2006/relationships/tags" Target="../tags/tag113.xml"/><Relationship Id="rId37" Type="http://schemas.openxmlformats.org/officeDocument/2006/relationships/tags" Target="../tags/tag112.xml"/><Relationship Id="rId36" Type="http://schemas.openxmlformats.org/officeDocument/2006/relationships/tags" Target="../tags/tag111.xml"/><Relationship Id="rId35" Type="http://schemas.openxmlformats.org/officeDocument/2006/relationships/image" Target="../media/image21.png"/><Relationship Id="rId34" Type="http://schemas.openxmlformats.org/officeDocument/2006/relationships/tags" Target="../tags/tag110.xml"/><Relationship Id="rId33" Type="http://schemas.openxmlformats.org/officeDocument/2006/relationships/tags" Target="../tags/tag109.xml"/><Relationship Id="rId32" Type="http://schemas.openxmlformats.org/officeDocument/2006/relationships/tags" Target="../tags/tag108.xml"/><Relationship Id="rId31" Type="http://schemas.openxmlformats.org/officeDocument/2006/relationships/tags" Target="../tags/tag107.xml"/><Relationship Id="rId30" Type="http://schemas.openxmlformats.org/officeDocument/2006/relationships/tags" Target="../tags/tag106.xml"/><Relationship Id="rId3" Type="http://schemas.openxmlformats.org/officeDocument/2006/relationships/tags" Target="../tags/tag85.xml"/><Relationship Id="rId29" Type="http://schemas.openxmlformats.org/officeDocument/2006/relationships/image" Target="../media/image20.png"/><Relationship Id="rId28" Type="http://schemas.openxmlformats.org/officeDocument/2006/relationships/tags" Target="../tags/tag105.xml"/><Relationship Id="rId27" Type="http://schemas.openxmlformats.org/officeDocument/2006/relationships/tags" Target="../tags/tag104.xml"/><Relationship Id="rId26" Type="http://schemas.openxmlformats.org/officeDocument/2006/relationships/tags" Target="../tags/tag103.xml"/><Relationship Id="rId25" Type="http://schemas.openxmlformats.org/officeDocument/2006/relationships/tags" Target="../tags/tag102.xml"/><Relationship Id="rId24" Type="http://schemas.openxmlformats.org/officeDocument/2006/relationships/tags" Target="../tags/tag101.xml"/><Relationship Id="rId23" Type="http://schemas.openxmlformats.org/officeDocument/2006/relationships/tags" Target="../tags/tag100.xml"/><Relationship Id="rId22" Type="http://schemas.openxmlformats.org/officeDocument/2006/relationships/tags" Target="../tags/tag99.xml"/><Relationship Id="rId21" Type="http://schemas.openxmlformats.org/officeDocument/2006/relationships/tags" Target="../tags/tag98.xml"/><Relationship Id="rId20" Type="http://schemas.openxmlformats.org/officeDocument/2006/relationships/image" Target="../media/image10.png"/><Relationship Id="rId2" Type="http://schemas.openxmlformats.org/officeDocument/2006/relationships/tags" Target="../tags/tag84.xml"/><Relationship Id="rId19" Type="http://schemas.openxmlformats.org/officeDocument/2006/relationships/tags" Target="../tags/tag97.xml"/><Relationship Id="rId18" Type="http://schemas.openxmlformats.org/officeDocument/2006/relationships/tags" Target="../tags/tag96.xml"/><Relationship Id="rId17" Type="http://schemas.openxmlformats.org/officeDocument/2006/relationships/tags" Target="../tags/tag95.xml"/><Relationship Id="rId16" Type="http://schemas.openxmlformats.org/officeDocument/2006/relationships/image" Target="../media/image19.png"/><Relationship Id="rId15" Type="http://schemas.openxmlformats.org/officeDocument/2006/relationships/tags" Target="../tags/tag94.xml"/><Relationship Id="rId14" Type="http://schemas.openxmlformats.org/officeDocument/2006/relationships/image" Target="../media/image18.png"/><Relationship Id="rId13" Type="http://schemas.openxmlformats.org/officeDocument/2006/relationships/image" Target="../media/image17.png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tags" Target="../tags/tag8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9" Type="http://schemas.openxmlformats.org/officeDocument/2006/relationships/notesSlide" Target="../notesSlides/notesSlide3.xml"/><Relationship Id="rId38" Type="http://schemas.openxmlformats.org/officeDocument/2006/relationships/slideLayout" Target="../slideLayouts/slideLayout2.xml"/><Relationship Id="rId37" Type="http://schemas.openxmlformats.org/officeDocument/2006/relationships/tags" Target="../tags/tag142.xml"/><Relationship Id="rId36" Type="http://schemas.openxmlformats.org/officeDocument/2006/relationships/image" Target="../media/image28.png"/><Relationship Id="rId35" Type="http://schemas.openxmlformats.org/officeDocument/2006/relationships/tags" Target="../tags/tag141.xml"/><Relationship Id="rId34" Type="http://schemas.openxmlformats.org/officeDocument/2006/relationships/image" Target="../media/image27.png"/><Relationship Id="rId33" Type="http://schemas.openxmlformats.org/officeDocument/2006/relationships/tags" Target="../tags/tag140.xml"/><Relationship Id="rId32" Type="http://schemas.openxmlformats.org/officeDocument/2006/relationships/tags" Target="../tags/tag139.xml"/><Relationship Id="rId31" Type="http://schemas.openxmlformats.org/officeDocument/2006/relationships/tags" Target="../tags/tag138.xml"/><Relationship Id="rId30" Type="http://schemas.openxmlformats.org/officeDocument/2006/relationships/tags" Target="../tags/tag137.xml"/><Relationship Id="rId3" Type="http://schemas.openxmlformats.org/officeDocument/2006/relationships/image" Target="../media/image3.png"/><Relationship Id="rId29" Type="http://schemas.openxmlformats.org/officeDocument/2006/relationships/tags" Target="../tags/tag136.xml"/><Relationship Id="rId28" Type="http://schemas.openxmlformats.org/officeDocument/2006/relationships/tags" Target="../tags/tag135.xml"/><Relationship Id="rId27" Type="http://schemas.openxmlformats.org/officeDocument/2006/relationships/tags" Target="../tags/tag134.xml"/><Relationship Id="rId26" Type="http://schemas.openxmlformats.org/officeDocument/2006/relationships/tags" Target="../tags/tag133.xml"/><Relationship Id="rId25" Type="http://schemas.openxmlformats.org/officeDocument/2006/relationships/image" Target="../media/image26.png"/><Relationship Id="rId24" Type="http://schemas.openxmlformats.org/officeDocument/2006/relationships/tags" Target="../tags/tag132.xml"/><Relationship Id="rId23" Type="http://schemas.openxmlformats.org/officeDocument/2006/relationships/image" Target="../media/image25.png"/><Relationship Id="rId22" Type="http://schemas.openxmlformats.org/officeDocument/2006/relationships/tags" Target="../tags/tag131.xml"/><Relationship Id="rId21" Type="http://schemas.openxmlformats.org/officeDocument/2006/relationships/image" Target="../media/image24.png"/><Relationship Id="rId20" Type="http://schemas.openxmlformats.org/officeDocument/2006/relationships/tags" Target="../tags/tag130.xml"/><Relationship Id="rId2" Type="http://schemas.openxmlformats.org/officeDocument/2006/relationships/tags" Target="../tags/tag115.xml"/><Relationship Id="rId19" Type="http://schemas.openxmlformats.org/officeDocument/2006/relationships/image" Target="../media/image23.png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image" Target="../media/image22.png"/><Relationship Id="rId15" Type="http://schemas.openxmlformats.org/officeDocument/2006/relationships/tags" Target="../tags/tag127.xml"/><Relationship Id="rId14" Type="http://schemas.openxmlformats.org/officeDocument/2006/relationships/tags" Target="../tags/tag126.xml"/><Relationship Id="rId13" Type="http://schemas.openxmlformats.org/officeDocument/2006/relationships/tags" Target="../tags/tag125.xml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tags" Target="../tags/tag148.xml"/><Relationship Id="rId7" Type="http://schemas.openxmlformats.org/officeDocument/2006/relationships/image" Target="../media/image30.png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image" Target="../media/image29.png"/><Relationship Id="rId31" Type="http://schemas.openxmlformats.org/officeDocument/2006/relationships/notesSlide" Target="../notesSlides/notesSlide4.xml"/><Relationship Id="rId30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9" Type="http://schemas.openxmlformats.org/officeDocument/2006/relationships/tags" Target="../tags/tag162.xml"/><Relationship Id="rId28" Type="http://schemas.openxmlformats.org/officeDocument/2006/relationships/image" Target="../media/image33.png"/><Relationship Id="rId27" Type="http://schemas.openxmlformats.org/officeDocument/2006/relationships/tags" Target="../tags/tag161.xml"/><Relationship Id="rId26" Type="http://schemas.openxmlformats.org/officeDocument/2006/relationships/tags" Target="../tags/tag160.xml"/><Relationship Id="rId25" Type="http://schemas.openxmlformats.org/officeDocument/2006/relationships/image" Target="../media/image25.png"/><Relationship Id="rId24" Type="http://schemas.openxmlformats.org/officeDocument/2006/relationships/tags" Target="../tags/tag159.xml"/><Relationship Id="rId23" Type="http://schemas.openxmlformats.org/officeDocument/2006/relationships/image" Target="../media/image24.png"/><Relationship Id="rId22" Type="http://schemas.openxmlformats.org/officeDocument/2006/relationships/tags" Target="../tags/tag158.xml"/><Relationship Id="rId21" Type="http://schemas.openxmlformats.org/officeDocument/2006/relationships/image" Target="../media/image23.png"/><Relationship Id="rId20" Type="http://schemas.openxmlformats.org/officeDocument/2006/relationships/tags" Target="../tags/tag157.xml"/><Relationship Id="rId2" Type="http://schemas.openxmlformats.org/officeDocument/2006/relationships/tags" Target="../tags/tag144.xml"/><Relationship Id="rId19" Type="http://schemas.openxmlformats.org/officeDocument/2006/relationships/tags" Target="../tags/tag156.xml"/><Relationship Id="rId18" Type="http://schemas.openxmlformats.org/officeDocument/2006/relationships/tags" Target="../tags/tag155.xml"/><Relationship Id="rId17" Type="http://schemas.openxmlformats.org/officeDocument/2006/relationships/tags" Target="../tags/tag154.xml"/><Relationship Id="rId16" Type="http://schemas.openxmlformats.org/officeDocument/2006/relationships/image" Target="../media/image3.png"/><Relationship Id="rId15" Type="http://schemas.openxmlformats.org/officeDocument/2006/relationships/tags" Target="../tags/tag153.xml"/><Relationship Id="rId14" Type="http://schemas.openxmlformats.org/officeDocument/2006/relationships/image" Target="../media/image32.png"/><Relationship Id="rId13" Type="http://schemas.openxmlformats.org/officeDocument/2006/relationships/tags" Target="../tags/tag152.xml"/><Relationship Id="rId12" Type="http://schemas.openxmlformats.org/officeDocument/2006/relationships/image" Target="../media/image31.png"/><Relationship Id="rId11" Type="http://schemas.openxmlformats.org/officeDocument/2006/relationships/tags" Target="../tags/tag151.xml"/><Relationship Id="rId10" Type="http://schemas.openxmlformats.org/officeDocument/2006/relationships/tags" Target="../tags/tag150.xml"/><Relationship Id="rId1" Type="http://schemas.openxmlformats.org/officeDocument/2006/relationships/tags" Target="../tags/tag14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image" Target="../media/image35.png"/><Relationship Id="rId2" Type="http://schemas.openxmlformats.org/officeDocument/2006/relationships/tags" Target="../tags/tag163.xml"/><Relationship Id="rId1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tags" Target="../tags/tag174.xml"/><Relationship Id="rId7" Type="http://schemas.openxmlformats.org/officeDocument/2006/relationships/tags" Target="../tags/tag173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81.xml"/><Relationship Id="rId16" Type="http://schemas.openxmlformats.org/officeDocument/2006/relationships/image" Target="../media/image37.jpeg"/><Relationship Id="rId15" Type="http://schemas.openxmlformats.org/officeDocument/2006/relationships/tags" Target="../tags/tag180.xml"/><Relationship Id="rId14" Type="http://schemas.openxmlformats.org/officeDocument/2006/relationships/tags" Target="../tags/tag179.xml"/><Relationship Id="rId13" Type="http://schemas.openxmlformats.org/officeDocument/2006/relationships/image" Target="../media/image3.png"/><Relationship Id="rId12" Type="http://schemas.openxmlformats.org/officeDocument/2006/relationships/tags" Target="../tags/tag178.xml"/><Relationship Id="rId11" Type="http://schemas.openxmlformats.org/officeDocument/2006/relationships/tags" Target="../tags/tag177.xml"/><Relationship Id="rId10" Type="http://schemas.openxmlformats.org/officeDocument/2006/relationships/tags" Target="../tags/tag176.xml"/><Relationship Id="rId1" Type="http://schemas.openxmlformats.org/officeDocument/2006/relationships/tags" Target="../tags/tag1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2" descr="首页背景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" y="0"/>
            <a:ext cx="12192000" cy="6858635"/>
          </a:xfrm>
          <a:prstGeom prst="rect">
            <a:avLst/>
          </a:prstGeom>
        </p:spPr>
      </p:pic>
      <p:pic>
        <p:nvPicPr>
          <p:cNvPr id="2" name="图片 1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443" y="915670"/>
            <a:ext cx="1153795" cy="5302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23925" y="1908810"/>
            <a:ext cx="6444615" cy="8794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C-Data CMS Solution</a:t>
            </a:r>
            <a:endParaRPr lang="en-US" sz="4800" b="1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4800" b="1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19810" y="3026410"/>
            <a:ext cx="4130040" cy="313690"/>
            <a:chOff x="1606" y="5785"/>
            <a:chExt cx="6504" cy="494"/>
          </a:xfrm>
        </p:grpSpPr>
        <p:sp>
          <p:nvSpPr>
            <p:cNvPr id="12" name="文本框 11"/>
            <p:cNvSpPr txBox="1"/>
            <p:nvPr>
              <p:custDataLst>
                <p:tags r:id="rId3"/>
              </p:custDataLst>
            </p:nvPr>
          </p:nvSpPr>
          <p:spPr>
            <a:xfrm>
              <a:off x="1724" y="5785"/>
              <a:ext cx="6386" cy="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Shenzhen C-Data Technology Co., Ltd.</a:t>
              </a:r>
              <a:endParaRPr lang="en-US" altLang="en-US" sz="12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1" name="燕尾形 10"/>
            <p:cNvSpPr/>
            <p:nvPr>
              <p:custDataLst>
                <p:tags r:id="rId4"/>
              </p:custDataLst>
            </p:nvPr>
          </p:nvSpPr>
          <p:spPr>
            <a:xfrm>
              <a:off x="1606" y="5913"/>
              <a:ext cx="158" cy="158"/>
            </a:xfrm>
            <a:prstGeom prst="chevron">
              <a:avLst/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434" t="-17" r="22380" b="17"/>
          <a:stretch>
            <a:fillRect/>
          </a:stretch>
        </p:blipFill>
        <p:spPr>
          <a:xfrm>
            <a:off x="593090" y="2264410"/>
            <a:ext cx="3169285" cy="2322195"/>
          </a:xfrm>
          <a:prstGeom prst="roundRect">
            <a:avLst>
              <a:gd name="adj" fmla="val 3366"/>
            </a:avLst>
          </a:prstGeom>
          <a:noFill/>
          <a:ln w="9525">
            <a:solidFill>
              <a:schemeClr val="bg1">
                <a:lumMod val="85000"/>
              </a:schemeClr>
            </a:solidFill>
          </a:ln>
        </p:spPr>
      </p:pic>
      <p:pic>
        <p:nvPicPr>
          <p:cNvPr id="2" name="图片 1" descr="G:\资料文件\设计资料\3. 软件网管界面\ONU 管理界面\Home.jpgHome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32" r="132"/>
          <a:stretch>
            <a:fillRect/>
          </a:stretch>
        </p:blipFill>
        <p:spPr>
          <a:xfrm>
            <a:off x="4407535" y="1642110"/>
            <a:ext cx="7123430" cy="3600450"/>
          </a:xfrm>
          <a:prstGeom prst="roundRect">
            <a:avLst>
              <a:gd name="adj" fmla="val 3241"/>
            </a:avLst>
          </a:prstGeom>
          <a:ln w="9525">
            <a:solidFill>
              <a:schemeClr val="bg1">
                <a:lumMod val="85000"/>
              </a:schemeClr>
            </a:solidFill>
          </a:ln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13055" y="355600"/>
            <a:ext cx="8190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New ONU WEB 3.0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6699250" y="5455920"/>
            <a:ext cx="3282315" cy="4356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en-US" altLang="zh-CN" sz="16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New Designed ONU WEB 3.0</a:t>
            </a:r>
            <a:endParaRPr lang="en-US" altLang="zh-CN" sz="16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右箭头 5"/>
          <p:cNvSpPr/>
          <p:nvPr>
            <p:custDataLst>
              <p:tags r:id="rId7"/>
            </p:custDataLst>
          </p:nvPr>
        </p:nvSpPr>
        <p:spPr>
          <a:xfrm>
            <a:off x="3887470" y="3171190"/>
            <a:ext cx="421640" cy="314325"/>
          </a:xfrm>
          <a:prstGeom prst="rightArrow">
            <a:avLst/>
          </a:prstGeom>
          <a:gradFill rotWithShape="1">
            <a:gsLst>
              <a:gs pos="100000">
                <a:srgbClr val="DE6316"/>
              </a:gs>
              <a:gs pos="0">
                <a:srgbClr val="DE6317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1006475" y="4771390"/>
            <a:ext cx="2340610" cy="3924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Traditional 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ONU WEB 2.0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6" name="图片 15" descr="首页背景-0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36131" t="36426" r="38901"/>
          <a:stretch>
            <a:fillRect/>
          </a:stretch>
        </p:blipFill>
        <p:spPr>
          <a:xfrm>
            <a:off x="11315700" y="5306695"/>
            <a:ext cx="876935" cy="1257935"/>
          </a:xfrm>
          <a:prstGeom prst="rect">
            <a:avLst/>
          </a:prstGeom>
        </p:spPr>
      </p:pic>
      <p:pic>
        <p:nvPicPr>
          <p:cNvPr id="17" name="图片 16" descr="首页背景-0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rcRect l="36131" t="36426" r="38901"/>
          <a:stretch>
            <a:fillRect/>
          </a:stretch>
        </p:blipFill>
        <p:spPr>
          <a:xfrm rot="5400000">
            <a:off x="628650" y="5791200"/>
            <a:ext cx="876935" cy="12579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93090" y="989330"/>
            <a:ext cx="986726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Currently, only 07C chip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set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 support WEB3.0, the main models are 4GE, 4GE+AC WIFI, 4GE+WIFI6 (POTS/CATV)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1GE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ONU 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3.0 software 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will be released in March 2024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G:\工作文件\1. 西迪特\1. 宣传资料\10. 产品预告PPT\新建文件夹\5.jpg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318" y="0"/>
            <a:ext cx="12192000" cy="6858000"/>
          </a:xfrm>
          <a:prstGeom prst="rect">
            <a:avLst/>
          </a:prstGeom>
        </p:spPr>
      </p:pic>
      <p:sp>
        <p:nvSpPr>
          <p:cNvPr id="41" name="文本框 40"/>
          <p:cNvSpPr txBox="1"/>
          <p:nvPr>
            <p:custDataLst>
              <p:tags r:id="rId3"/>
            </p:custDataLst>
          </p:nvPr>
        </p:nvSpPr>
        <p:spPr>
          <a:xfrm>
            <a:off x="2117408" y="559435"/>
            <a:ext cx="7957820" cy="632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3200" b="1">
                <a:solidFill>
                  <a:srgbClr val="394148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Intuitive Operate Interface</a:t>
            </a:r>
            <a:r>
              <a:rPr lang="en-US" altLang="zh-CN" sz="3200" b="1">
                <a:solidFill>
                  <a:srgbClr val="394148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, </a:t>
            </a:r>
            <a:r>
              <a:rPr lang="zh-CN" altLang="en-US" sz="3200" b="1">
                <a:solidFill>
                  <a:srgbClr val="394148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Easy to Use</a:t>
            </a:r>
            <a:endParaRPr lang="zh-CN" altLang="en-US" sz="3200" b="1">
              <a:solidFill>
                <a:srgbClr val="394148"/>
              </a:solidFill>
              <a:latin typeface="Arial" panose="020B0604020202020204" pitchFamily="34" charset="0"/>
              <a:ea typeface="+mj-lt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223646" y="1297940"/>
            <a:ext cx="9745345" cy="779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</a:pPr>
            <a:r>
              <a:rPr sz="1600">
                <a:solidFill>
                  <a:schemeClr val="bg1">
                    <a:lumMod val="50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Intuitive and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u</a:t>
            </a:r>
            <a:r>
              <a:rPr sz="1600">
                <a:solidFill>
                  <a:schemeClr val="bg1">
                    <a:lumMod val="50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ser-friendly features design. Eas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ier</a:t>
            </a:r>
            <a:r>
              <a:rPr sz="1600">
                <a:solidFill>
                  <a:schemeClr val="bg1">
                    <a:lumMod val="50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 to operate than most of the third party ACS trools. </a:t>
            </a:r>
            <a:endParaRPr sz="1600">
              <a:solidFill>
                <a:schemeClr val="bg1">
                  <a:lumMod val="50000"/>
                </a:schemeClr>
              </a:solidFill>
              <a:latin typeface="+mj-lt"/>
              <a:ea typeface="+mj-lt"/>
              <a:cs typeface="Arial" panose="020B0604020202020204" pitchFamily="34" charset="0"/>
            </a:endParaRPr>
          </a:p>
          <a:p>
            <a:pPr algn="ctr">
              <a:lnSpc>
                <a:spcPct val="140000"/>
              </a:lnSpc>
            </a:pPr>
            <a:r>
              <a:rPr sz="1600">
                <a:solidFill>
                  <a:schemeClr val="bg1">
                    <a:lumMod val="50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No need more professional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TR</a:t>
            </a:r>
            <a:r>
              <a:rPr sz="1600">
                <a:solidFill>
                  <a:schemeClr val="bg1">
                    <a:lumMod val="50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069 protocol knowledge for operators.</a:t>
            </a:r>
            <a:endParaRPr sz="1600">
              <a:solidFill>
                <a:schemeClr val="bg1">
                  <a:lumMod val="50000"/>
                </a:schemeClr>
              </a:solidFill>
              <a:latin typeface="+mj-lt"/>
              <a:ea typeface="+mj-lt"/>
              <a:cs typeface="Arial" panose="020B0604020202020204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797368" y="2802255"/>
            <a:ext cx="8686800" cy="3438525"/>
            <a:chOff x="5725" y="5396"/>
            <a:chExt cx="11159" cy="4418"/>
          </a:xfrm>
        </p:grpSpPr>
        <p:pic>
          <p:nvPicPr>
            <p:cNvPr id="4" name="图片 3" descr="G:\工作文件\1. 西迪特\1. 宣传资料\10. 产品预告PPT\新建文件夹\CMS1.pngCMS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>
            <a:xfrm>
              <a:off x="5725" y="5396"/>
              <a:ext cx="5361" cy="4417"/>
            </a:xfrm>
            <a:prstGeom prst="rect">
              <a:avLst/>
            </a:prstGeom>
          </p:spPr>
        </p:pic>
        <p:pic>
          <p:nvPicPr>
            <p:cNvPr id="6" name="图片 5" descr="G:\工作文件\1. 西迪特\1. 宣传资料\10. 产品预告PPT\新建文件夹\CMS2.pngCMS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/>
            <a:stretch>
              <a:fillRect/>
            </a:stretch>
          </p:blipFill>
          <p:spPr>
            <a:xfrm>
              <a:off x="11523" y="5397"/>
              <a:ext cx="5361" cy="4417"/>
            </a:xfrm>
            <a:prstGeom prst="rect">
              <a:avLst/>
            </a:prstGeom>
          </p:spPr>
        </p:pic>
      </p:grpSp>
      <p:pic>
        <p:nvPicPr>
          <p:cNvPr id="27" name="图片 26" descr="logo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823893" y="272415"/>
            <a:ext cx="956945" cy="43815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4" name="图片 293" descr="图片包含 户外, 天空, 雪花, 自然&#10;&#10;已生成极高可信度的说明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3"/>
          <a:stretch>
            <a:fillRect/>
          </a:stretch>
        </p:blipFill>
        <p:spPr>
          <a:xfrm>
            <a:off x="318" y="0"/>
            <a:ext cx="12192000" cy="6858000"/>
          </a:xfrm>
          <a:prstGeom prst="rect">
            <a:avLst/>
          </a:prstGeom>
        </p:spPr>
      </p:pic>
      <p:sp>
        <p:nvSpPr>
          <p:cNvPr id="174" name="矩形 173"/>
          <p:cNvSpPr/>
          <p:nvPr userDrawn="1">
            <p:custDataLst>
              <p:tags r:id="rId3"/>
            </p:custDataLst>
          </p:nvPr>
        </p:nvSpPr>
        <p:spPr>
          <a:xfrm>
            <a:off x="318" y="0"/>
            <a:ext cx="12192000" cy="6858000"/>
          </a:xfrm>
          <a:prstGeom prst="rect">
            <a:avLst/>
          </a:prstGeom>
          <a:gradFill>
            <a:gsLst>
              <a:gs pos="100000">
                <a:schemeClr val="bg1">
                  <a:alpha val="65000"/>
                </a:schemeClr>
              </a:gs>
              <a:gs pos="0">
                <a:schemeClr val="bg1"/>
              </a:gs>
            </a:gsLst>
            <a:lin ang="81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41" name="文本框 40"/>
          <p:cNvSpPr txBox="1"/>
          <p:nvPr>
            <p:custDataLst>
              <p:tags r:id="rId4"/>
            </p:custDataLst>
          </p:nvPr>
        </p:nvSpPr>
        <p:spPr>
          <a:xfrm>
            <a:off x="2116773" y="408305"/>
            <a:ext cx="7957820" cy="632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3200" b="1">
                <a:solidFill>
                  <a:srgbClr val="394148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Integrated EMS and TR069 ACS</a:t>
            </a:r>
            <a:endParaRPr lang="zh-CN" altLang="en-US" sz="3200" b="1">
              <a:solidFill>
                <a:srgbClr val="394148"/>
              </a:solidFill>
              <a:latin typeface="Arial" panose="020B0604020202020204" pitchFamily="34" charset="0"/>
              <a:ea typeface="+mj-lt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1223963" y="1222375"/>
            <a:ext cx="1037526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</a:pPr>
            <a:r>
              <a:rPr sz="1200">
                <a:solidFill>
                  <a:schemeClr val="bg1">
                    <a:lumMod val="50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Normally operators manage OLT devices through “EMS” software, and manage HGU etc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.</a:t>
            </a:r>
            <a:r>
              <a:rPr sz="1200">
                <a:solidFill>
                  <a:schemeClr val="bg1">
                    <a:lumMod val="50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 terminal devices via ACS software through TR069 protocol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. </a:t>
            </a:r>
            <a:r>
              <a:rPr sz="1200">
                <a:solidFill>
                  <a:schemeClr val="bg1">
                    <a:lumMod val="50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Now, CMS put them together. It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’</a:t>
            </a:r>
            <a:r>
              <a:rPr sz="1200">
                <a:solidFill>
                  <a:schemeClr val="bg1">
                    <a:lumMod val="50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s  more convenient for operators to handle the whole network.</a:t>
            </a:r>
            <a:endParaRPr sz="1200">
              <a:solidFill>
                <a:schemeClr val="bg1">
                  <a:lumMod val="50000"/>
                </a:schemeClr>
              </a:solidFill>
              <a:latin typeface="+mj-lt"/>
              <a:ea typeface="+mj-lt"/>
              <a:cs typeface="Arial" panose="020B0604020202020204" pitchFamily="34" charset="0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318" y="5630545"/>
            <a:ext cx="12193270" cy="1227455"/>
          </a:xfrm>
          <a:prstGeom prst="roundRect">
            <a:avLst>
              <a:gd name="adj" fmla="val 0"/>
            </a:avLst>
          </a:prstGeom>
          <a:solidFill>
            <a:srgbClr val="6C5FC6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3" name="图片 32" descr="logo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823893" y="272415"/>
            <a:ext cx="956945" cy="438150"/>
          </a:xfrm>
          <a:prstGeom prst="rect">
            <a:avLst/>
          </a:prstGeom>
        </p:spPr>
      </p:pic>
      <p:sp>
        <p:nvSpPr>
          <p:cNvPr id="35" name="文本框 34"/>
          <p:cNvSpPr txBox="1"/>
          <p:nvPr>
            <p:custDataLst>
              <p:tags r:id="rId8"/>
            </p:custDataLst>
          </p:nvPr>
        </p:nvSpPr>
        <p:spPr>
          <a:xfrm>
            <a:off x="917258" y="5788660"/>
            <a:ext cx="10435590" cy="8661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71450" indent="-171450" algn="l">
              <a:lnSpc>
                <a:spcPct val="140000"/>
              </a:lnSpc>
              <a:buFont typeface="微软雅黑" panose="020B0503020204020204" charset="-122"/>
              <a:buChar char="•"/>
            </a:pPr>
            <a:r>
              <a:rPr sz="1200" b="1">
                <a:solidFill>
                  <a:srgbClr val="6C5FC6"/>
                </a:solidFill>
                <a:latin typeface="+mj-lt"/>
                <a:ea typeface="+mj-lt"/>
                <a:cs typeface="Arial" panose="020B0604020202020204" pitchFamily="34" charset="0"/>
              </a:rPr>
              <a:t>One-stop management：</a:t>
            </a:r>
            <a:r>
              <a:rPr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One platform one interface to manage both OLTs and ONUs</a:t>
            </a: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.</a:t>
            </a:r>
            <a:endParaRPr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lt"/>
              <a:cs typeface="Arial" panose="020B0604020202020204" pitchFamily="34" charset="0"/>
            </a:endParaRPr>
          </a:p>
          <a:p>
            <a:pPr marL="171450" indent="-171450" algn="l">
              <a:lnSpc>
                <a:spcPct val="140000"/>
              </a:lnSpc>
              <a:buFont typeface="微软雅黑" panose="020B0503020204020204" charset="-122"/>
              <a:buChar char="•"/>
            </a:pPr>
            <a:r>
              <a:rPr sz="1200" b="1">
                <a:solidFill>
                  <a:srgbClr val="6C5FC6"/>
                </a:solidFill>
                <a:latin typeface="+mj-lt"/>
                <a:ea typeface="+mj-lt"/>
                <a:cs typeface="Arial" panose="020B0604020202020204" pitchFamily="34" charset="0"/>
              </a:rPr>
              <a:t>Excellent compatibility：</a:t>
            </a:r>
            <a:r>
              <a:rPr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Manage ONU terminals directly through ACS features, </a:t>
            </a:r>
            <a:r>
              <a:rPr sz="1200" b="1" u="sng">
                <a:solidFill>
                  <a:srgbClr val="DF6316"/>
                </a:solidFill>
                <a:latin typeface="+mj-lt"/>
                <a:ea typeface="+mj-lt"/>
                <a:cs typeface="Arial" panose="020B0604020202020204" pitchFamily="34" charset="0"/>
              </a:rPr>
              <a:t>bypass the third party OLT, no more worry about the compatibility issues on service management.</a:t>
            </a:r>
            <a:endParaRPr sz="1200" b="1" u="sng">
              <a:solidFill>
                <a:srgbClr val="DF6316"/>
              </a:solidFill>
              <a:latin typeface="+mj-lt"/>
              <a:ea typeface="+mj-lt"/>
              <a:cs typeface="Arial" panose="020B0604020202020204" pitchFamily="34" charset="0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1046163" y="2207895"/>
            <a:ext cx="9855840" cy="3128645"/>
            <a:chOff x="1647" y="3567"/>
            <a:chExt cx="15521" cy="4927"/>
          </a:xfrm>
        </p:grpSpPr>
        <p:pic>
          <p:nvPicPr>
            <p:cNvPr id="25" name="图片 24" descr="G:\工作文件\1. 西迪特\1. 宣传资料\10. 产品预告PPT\新建文件夹\other-olt.pngother-olt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745" y="6908"/>
              <a:ext cx="2719" cy="495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>
              <p:custDataLst>
                <p:tags r:id="rId10"/>
              </p:custDataLst>
            </p:nvPr>
          </p:nvSpPr>
          <p:spPr>
            <a:xfrm>
              <a:off x="11417" y="6917"/>
              <a:ext cx="3358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40000"/>
                </a:lnSpc>
              </a:pPr>
              <a:r>
                <a:rPr sz="9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lt"/>
                  <a:cs typeface="Arial" panose="020B0604020202020204" pitchFamily="34" charset="0"/>
                </a:rPr>
                <a:t>OLT </a:t>
              </a:r>
              <a:r>
                <a:rPr lang="en-US" sz="9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lt"/>
                  <a:cs typeface="Arial" panose="020B0604020202020204" pitchFamily="34" charset="0"/>
                </a:rPr>
                <a:t>which </a:t>
              </a:r>
              <a:r>
                <a:rPr sz="9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lt"/>
                  <a:cs typeface="Arial" panose="020B0604020202020204" pitchFamily="34" charset="0"/>
                </a:rPr>
                <a:t>don’t support CMS</a:t>
              </a:r>
              <a:endParaRPr sz="9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lt"/>
                <a:cs typeface="Arial" panose="020B0604020202020204" pitchFamily="34" charset="0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11"/>
              </p:custDataLst>
            </p:nvPr>
          </p:nvSpPr>
          <p:spPr>
            <a:xfrm>
              <a:off x="7183" y="7831"/>
              <a:ext cx="5844" cy="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20000"/>
                </a:lnSpc>
              </a:pPr>
              <a:r>
                <a:rPr sz="9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lt"/>
                  <a:cs typeface="Arial" panose="020B0604020202020204" pitchFamily="34" charset="0"/>
                </a:rPr>
                <a:t>Management ONU terminals directly through </a:t>
              </a:r>
              <a:r>
                <a:rPr lang="en-US" sz="9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lt"/>
                  <a:cs typeface="Arial" panose="020B0604020202020204" pitchFamily="34" charset="0"/>
                </a:rPr>
                <a:t>TR</a:t>
              </a:r>
              <a:r>
                <a:rPr sz="9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lt"/>
                  <a:cs typeface="Arial" panose="020B0604020202020204" pitchFamily="34" charset="0"/>
                </a:rPr>
                <a:t>069</a:t>
              </a:r>
              <a:endParaRPr sz="9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lt"/>
                <a:cs typeface="Arial" panose="020B0604020202020204" pitchFamily="34" charset="0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12"/>
              </p:custDataLst>
            </p:nvPr>
          </p:nvSpPr>
          <p:spPr>
            <a:xfrm>
              <a:off x="8080" y="4411"/>
              <a:ext cx="4048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40000"/>
                </a:lnSpc>
              </a:pPr>
              <a:r>
                <a:rPr lang="en-US" sz="9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lt"/>
                  <a:cs typeface="Arial" panose="020B0604020202020204" pitchFamily="34" charset="0"/>
                </a:rPr>
                <a:t>C-Data </a:t>
              </a:r>
              <a:r>
                <a:rPr sz="9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lt"/>
                  <a:cs typeface="Arial" panose="020B0604020202020204" pitchFamily="34" charset="0"/>
                </a:rPr>
                <a:t>OLT support</a:t>
              </a:r>
              <a:r>
                <a:rPr lang="en-US" sz="9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lt"/>
                  <a:cs typeface="Arial" panose="020B0604020202020204" pitchFamily="34" charset="0"/>
                </a:rPr>
                <a:t>s</a:t>
              </a:r>
              <a:r>
                <a:rPr sz="9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lt"/>
                  <a:cs typeface="Arial" panose="020B0604020202020204" pitchFamily="34" charset="0"/>
                </a:rPr>
                <a:t> CMS</a:t>
              </a:r>
              <a:endParaRPr sz="9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lt"/>
                <a:cs typeface="Arial" panose="020B0604020202020204" pitchFamily="34" charset="0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11870" y="3567"/>
              <a:ext cx="3310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40000"/>
                </a:lnSpc>
              </a:pPr>
              <a:r>
                <a:rPr sz="9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lt"/>
                  <a:cs typeface="Arial" panose="020B0604020202020204" pitchFamily="34" charset="0"/>
                  <a:sym typeface="+mn-ea"/>
                </a:rPr>
                <a:t>OMCI/OAM for Basic management </a:t>
              </a:r>
              <a:endParaRPr sz="9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lt"/>
                <a:cs typeface="Arial" panose="020B0604020202020204" pitchFamily="34" charset="0"/>
              </a:endParaRPr>
            </a:p>
          </p:txBody>
        </p:sp>
        <p:cxnSp>
          <p:nvCxnSpPr>
            <p:cNvPr id="16" name="直接连接符 15"/>
            <p:cNvCxnSpPr/>
            <p:nvPr>
              <p:custDataLst>
                <p:tags r:id="rId14"/>
              </p:custDataLst>
            </p:nvPr>
          </p:nvCxnSpPr>
          <p:spPr>
            <a:xfrm flipH="1">
              <a:off x="7516" y="4200"/>
              <a:ext cx="1020" cy="0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组合 31"/>
            <p:cNvGrpSpPr/>
            <p:nvPr/>
          </p:nvGrpSpPr>
          <p:grpSpPr>
            <a:xfrm rot="0">
              <a:off x="16378" y="4042"/>
              <a:ext cx="342" cy="866"/>
              <a:chOff x="16414" y="4611"/>
              <a:chExt cx="768" cy="1934"/>
            </a:xfrm>
          </p:grpSpPr>
          <p:pic>
            <p:nvPicPr>
              <p:cNvPr id="49" name="图片 48" descr="9040729_router_icon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6">
                <a:lum bright="42000"/>
              </a:blip>
              <a:stretch>
                <a:fillRect/>
              </a:stretch>
            </p:blipFill>
            <p:spPr>
              <a:xfrm>
                <a:off x="16414" y="4611"/>
                <a:ext cx="684" cy="683"/>
              </a:xfrm>
              <a:prstGeom prst="rect">
                <a:avLst/>
              </a:prstGeom>
            </p:spPr>
          </p:pic>
          <p:pic>
            <p:nvPicPr>
              <p:cNvPr id="18" name="图片 17" descr="9040729_router_icon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16">
                <a:lum bright="42000"/>
              </a:blip>
              <a:stretch>
                <a:fillRect/>
              </a:stretch>
            </p:blipFill>
            <p:spPr>
              <a:xfrm>
                <a:off x="16498" y="5862"/>
                <a:ext cx="684" cy="683"/>
              </a:xfrm>
              <a:prstGeom prst="rect">
                <a:avLst/>
              </a:prstGeom>
            </p:spPr>
          </p:pic>
        </p:grpSp>
        <p:pic>
          <p:nvPicPr>
            <p:cNvPr id="5" name="图片 4" descr="G:\工作文件\1. 西迪特\1. 宣传资料\10. 产品预告PPT\新建文件夹\CMS1.pngCMS1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/>
            <a:stretch>
              <a:fillRect/>
            </a:stretch>
          </p:blipFill>
          <p:spPr>
            <a:xfrm>
              <a:off x="4373" y="3941"/>
              <a:ext cx="2228" cy="1837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/>
          </p:nvGrpSpPr>
          <p:grpSpPr>
            <a:xfrm rot="0">
              <a:off x="2773" y="4260"/>
              <a:ext cx="1809" cy="515"/>
              <a:chOff x="3048" y="7938"/>
              <a:chExt cx="2107" cy="600"/>
            </a:xfrm>
          </p:grpSpPr>
          <p:sp>
            <p:nvSpPr>
              <p:cNvPr id="11" name="圆角矩形 10"/>
              <p:cNvSpPr/>
              <p:nvPr>
                <p:custDataLst>
                  <p:tags r:id="rId20"/>
                </p:custDataLst>
              </p:nvPr>
            </p:nvSpPr>
            <p:spPr>
              <a:xfrm>
                <a:off x="3048" y="7955"/>
                <a:ext cx="1861" cy="583"/>
              </a:xfrm>
              <a:prstGeom prst="roundRect">
                <a:avLst>
                  <a:gd name="adj" fmla="val 50000"/>
                </a:avLst>
              </a:prstGeom>
              <a:solidFill>
                <a:srgbClr val="6C5F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just"/>
                <a:endParaRPr lang="zh-CN" altLang="en-US"/>
              </a:p>
            </p:txBody>
          </p:sp>
          <p:sp>
            <p:nvSpPr>
              <p:cNvPr id="6" name="文本框 5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3148" y="7938"/>
                <a:ext cx="2007" cy="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just">
                  <a:lnSpc>
                    <a:spcPct val="140000"/>
                  </a:lnSpc>
                </a:pPr>
                <a:r>
                  <a:rPr sz="1000">
                    <a:solidFill>
                      <a:schemeClr val="bg1"/>
                    </a:solidFill>
                    <a:latin typeface="+mj-lt"/>
                    <a:ea typeface="+mj-lt"/>
                    <a:cs typeface="Arial" panose="020B0604020202020204" pitchFamily="34" charset="0"/>
                  </a:rPr>
                  <a:t>C-Data CMS</a:t>
                </a:r>
                <a:endParaRPr sz="1000">
                  <a:solidFill>
                    <a:schemeClr val="bg1"/>
                  </a:solidFill>
                  <a:latin typeface="+mj-lt"/>
                  <a:ea typeface="+mj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文本框 22"/>
            <p:cNvSpPr txBox="1"/>
            <p:nvPr>
              <p:custDataLst>
                <p:tags r:id="rId22"/>
              </p:custDataLst>
            </p:nvPr>
          </p:nvSpPr>
          <p:spPr>
            <a:xfrm>
              <a:off x="1647" y="4844"/>
              <a:ext cx="2844" cy="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r">
                <a:lnSpc>
                  <a:spcPct val="140000"/>
                </a:lnSpc>
              </a:pPr>
              <a:r>
                <a:rPr sz="9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lt"/>
                  <a:cs typeface="Arial" panose="020B0604020202020204" pitchFamily="34" charset="0"/>
                </a:rPr>
                <a:t>EMS Features</a:t>
              </a:r>
              <a:endParaRPr sz="9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lt"/>
                <a:cs typeface="Arial" panose="020B0604020202020204" pitchFamily="34" charset="0"/>
              </a:endParaRPr>
            </a:p>
            <a:p>
              <a:pPr algn="r">
                <a:lnSpc>
                  <a:spcPct val="140000"/>
                </a:lnSpc>
              </a:pPr>
              <a:r>
                <a:rPr sz="9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lt"/>
                  <a:cs typeface="Arial" panose="020B0604020202020204" pitchFamily="34" charset="0"/>
                  <a:sym typeface="+mn-ea"/>
                </a:rPr>
                <a:t>ACS management for service</a:t>
              </a:r>
              <a:endParaRPr sz="9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lt"/>
                <a:cs typeface="Arial" panose="020B0604020202020204" pitchFamily="34" charset="0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 rot="0">
              <a:off x="11747" y="4092"/>
              <a:ext cx="3565" cy="1254"/>
              <a:chOff x="11333" y="4722"/>
              <a:chExt cx="3565" cy="1254"/>
            </a:xfrm>
          </p:grpSpPr>
          <p:cxnSp>
            <p:nvCxnSpPr>
              <p:cNvPr id="17" name="直接连接符 16"/>
              <p:cNvCxnSpPr/>
              <p:nvPr>
                <p:custDataLst>
                  <p:tags r:id="rId23"/>
                </p:custDataLst>
              </p:nvPr>
            </p:nvCxnSpPr>
            <p:spPr>
              <a:xfrm flipH="1">
                <a:off x="11333" y="4851"/>
                <a:ext cx="3554" cy="28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>
                <p:custDataLst>
                  <p:tags r:id="rId24"/>
                </p:custDataLst>
              </p:nvPr>
            </p:nvCxnSpPr>
            <p:spPr>
              <a:xfrm flipV="1">
                <a:off x="14887" y="4850"/>
                <a:ext cx="11" cy="1126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4" name="图片 33" descr="G:\工作文件\1. 西迪特\1. 宣传资料\10. 产品预告PPT\新建文件夹\3x\Asset 1@3x.pngAsset 1@3x"/>
              <p:cNvPicPr>
                <a:picLocks noChangeAspect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>
              <a:xfrm rot="16200000">
                <a:off x="13141" y="4719"/>
                <a:ext cx="253" cy="258"/>
              </a:xfrm>
              <a:prstGeom prst="rect">
                <a:avLst/>
              </a:prstGeom>
            </p:spPr>
          </p:pic>
        </p:grpSp>
        <p:cxnSp>
          <p:nvCxnSpPr>
            <p:cNvPr id="39" name="直接连接符 38"/>
            <p:cNvCxnSpPr/>
            <p:nvPr>
              <p:custDataLst>
                <p:tags r:id="rId26"/>
              </p:custDataLst>
            </p:nvPr>
          </p:nvCxnSpPr>
          <p:spPr>
            <a:xfrm flipH="1">
              <a:off x="6699" y="7695"/>
              <a:ext cx="9521" cy="24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>
              <p:custDataLst>
                <p:tags r:id="rId27"/>
              </p:custDataLst>
            </p:nvPr>
          </p:nvCxnSpPr>
          <p:spPr>
            <a:xfrm flipH="1" flipV="1">
              <a:off x="15395" y="8099"/>
              <a:ext cx="825" cy="4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>
              <p:custDataLst>
                <p:tags r:id="rId28"/>
              </p:custDataLst>
            </p:nvPr>
          </p:nvCxnSpPr>
          <p:spPr>
            <a:xfrm flipH="1" flipV="1">
              <a:off x="15388" y="7252"/>
              <a:ext cx="9" cy="856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图片 43" descr="G:\工作文件\1. 西迪特\1. 宣传资料\10. 产品预告PPT\新建文件夹\3x\Asset 1@3x.pngAsset 1@3x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25"/>
            <a:srcRect/>
            <a:stretch>
              <a:fillRect/>
            </a:stretch>
          </p:blipFill>
          <p:spPr>
            <a:xfrm rot="16200000">
              <a:off x="13555" y="7559"/>
              <a:ext cx="253" cy="258"/>
            </a:xfrm>
            <a:prstGeom prst="rect">
              <a:avLst/>
            </a:prstGeom>
          </p:spPr>
        </p:pic>
        <p:cxnSp>
          <p:nvCxnSpPr>
            <p:cNvPr id="45" name="直接连接符 44"/>
            <p:cNvCxnSpPr/>
            <p:nvPr>
              <p:custDataLst>
                <p:tags r:id="rId30"/>
              </p:custDataLst>
            </p:nvPr>
          </p:nvCxnSpPr>
          <p:spPr>
            <a:xfrm flipH="1">
              <a:off x="2031" y="6290"/>
              <a:ext cx="15137" cy="1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图片 45" descr="G:\工作文件\1. 西迪特\1. 宣传资料\10. 产品预告PPT\新建文件夹\CMS1.pngCMS1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19"/>
            <a:srcRect/>
            <a:stretch>
              <a:fillRect/>
            </a:stretch>
          </p:blipFill>
          <p:spPr>
            <a:xfrm>
              <a:off x="4373" y="6657"/>
              <a:ext cx="2228" cy="1837"/>
            </a:xfrm>
            <a:prstGeom prst="rect">
              <a:avLst/>
            </a:prstGeom>
          </p:spPr>
        </p:pic>
        <p:grpSp>
          <p:nvGrpSpPr>
            <p:cNvPr id="47" name="组合 46"/>
            <p:cNvGrpSpPr/>
            <p:nvPr/>
          </p:nvGrpSpPr>
          <p:grpSpPr>
            <a:xfrm rot="0">
              <a:off x="2773" y="7066"/>
              <a:ext cx="1809" cy="515"/>
              <a:chOff x="3048" y="7938"/>
              <a:chExt cx="2107" cy="600"/>
            </a:xfrm>
          </p:grpSpPr>
          <p:sp>
            <p:nvSpPr>
              <p:cNvPr id="48" name="圆角矩形 47"/>
              <p:cNvSpPr/>
              <p:nvPr>
                <p:custDataLst>
                  <p:tags r:id="rId32"/>
                </p:custDataLst>
              </p:nvPr>
            </p:nvSpPr>
            <p:spPr>
              <a:xfrm>
                <a:off x="3048" y="7955"/>
                <a:ext cx="1861" cy="583"/>
              </a:xfrm>
              <a:prstGeom prst="roundRect">
                <a:avLst>
                  <a:gd name="adj" fmla="val 50000"/>
                </a:avLst>
              </a:prstGeom>
              <a:solidFill>
                <a:srgbClr val="6C5F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just"/>
                <a:endParaRPr lang="zh-CN" altLang="en-US"/>
              </a:p>
            </p:txBody>
          </p:sp>
          <p:sp>
            <p:nvSpPr>
              <p:cNvPr id="51" name="文本框 50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3148" y="7938"/>
                <a:ext cx="2007" cy="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just">
                  <a:lnSpc>
                    <a:spcPct val="140000"/>
                  </a:lnSpc>
                </a:pPr>
                <a:r>
                  <a:rPr sz="1000">
                    <a:solidFill>
                      <a:schemeClr val="bg1"/>
                    </a:solidFill>
                    <a:latin typeface="+mj-lt"/>
                    <a:ea typeface="+mj-lt"/>
                    <a:cs typeface="Arial" panose="020B0604020202020204" pitchFamily="34" charset="0"/>
                  </a:rPr>
                  <a:t>C-Data CMS</a:t>
                </a:r>
                <a:endParaRPr sz="1000">
                  <a:solidFill>
                    <a:schemeClr val="bg1"/>
                  </a:solidFill>
                  <a:latin typeface="+mj-lt"/>
                  <a:ea typeface="+mj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2" name="文本框 51"/>
            <p:cNvSpPr txBox="1"/>
            <p:nvPr>
              <p:custDataLst>
                <p:tags r:id="rId34"/>
              </p:custDataLst>
            </p:nvPr>
          </p:nvSpPr>
          <p:spPr>
            <a:xfrm>
              <a:off x="1647" y="7650"/>
              <a:ext cx="2844" cy="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r">
                <a:lnSpc>
                  <a:spcPct val="140000"/>
                </a:lnSpc>
              </a:pPr>
              <a:r>
                <a:rPr sz="9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lt"/>
                  <a:cs typeface="Arial" panose="020B0604020202020204" pitchFamily="34" charset="0"/>
                </a:rPr>
                <a:t>EMS Features</a:t>
              </a:r>
              <a:endParaRPr sz="9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lt"/>
                <a:cs typeface="Arial" panose="020B0604020202020204" pitchFamily="34" charset="0"/>
              </a:endParaRPr>
            </a:p>
            <a:p>
              <a:pPr algn="r">
                <a:lnSpc>
                  <a:spcPct val="140000"/>
                </a:lnSpc>
              </a:pPr>
              <a:r>
                <a:rPr sz="9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lt"/>
                  <a:cs typeface="Arial" panose="020B0604020202020204" pitchFamily="34" charset="0"/>
                  <a:sym typeface="+mn-ea"/>
                </a:rPr>
                <a:t>ACS management for service</a:t>
              </a:r>
              <a:endParaRPr sz="9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lt"/>
                <a:cs typeface="Arial" panose="020B0604020202020204" pitchFamily="34" charset="0"/>
              </a:endParaRPr>
            </a:p>
          </p:txBody>
        </p:sp>
        <p:cxnSp>
          <p:nvCxnSpPr>
            <p:cNvPr id="56" name="直接连接符 55"/>
            <p:cNvCxnSpPr/>
            <p:nvPr>
              <p:custDataLst>
                <p:tags r:id="rId35"/>
              </p:custDataLst>
            </p:nvPr>
          </p:nvCxnSpPr>
          <p:spPr>
            <a:xfrm flipH="1">
              <a:off x="6695" y="7210"/>
              <a:ext cx="192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56"/>
            <p:cNvSpPr txBox="1"/>
            <p:nvPr>
              <p:custDataLst>
                <p:tags r:id="rId36"/>
              </p:custDataLst>
            </p:nvPr>
          </p:nvSpPr>
          <p:spPr>
            <a:xfrm>
              <a:off x="7279" y="6990"/>
              <a:ext cx="647" cy="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20000"/>
                </a:lnSpc>
              </a:pPr>
              <a:r>
                <a:rPr 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j-lt"/>
                  <a:cs typeface="Arial" panose="020B0604020202020204" pitchFamily="34" charset="0"/>
                </a:rPr>
                <a:t>X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endParaRPr>
            </a:p>
          </p:txBody>
        </p:sp>
        <p:cxnSp>
          <p:nvCxnSpPr>
            <p:cNvPr id="59" name="直接连接符 58"/>
            <p:cNvCxnSpPr/>
            <p:nvPr>
              <p:custDataLst>
                <p:tags r:id="rId37"/>
              </p:custDataLst>
            </p:nvPr>
          </p:nvCxnSpPr>
          <p:spPr>
            <a:xfrm flipH="1" flipV="1">
              <a:off x="15395" y="7253"/>
              <a:ext cx="825" cy="4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文本框 1"/>
            <p:cNvSpPr txBox="1"/>
            <p:nvPr>
              <p:custDataLst>
                <p:tags r:id="rId38"/>
              </p:custDataLst>
            </p:nvPr>
          </p:nvSpPr>
          <p:spPr>
            <a:xfrm>
              <a:off x="7266" y="5466"/>
              <a:ext cx="5844" cy="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20000"/>
                </a:lnSpc>
              </a:pPr>
              <a:r>
                <a:rPr lang="en-US" sz="9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lt"/>
                  <a:cs typeface="Arial" panose="020B0604020202020204" pitchFamily="34" charset="0"/>
                </a:rPr>
                <a:t>Configuration and service management by TR-069</a:t>
              </a:r>
              <a:endParaRPr 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lt"/>
                <a:cs typeface="Arial" panose="020B0604020202020204" pitchFamily="34" charset="0"/>
              </a:endParaRPr>
            </a:p>
          </p:txBody>
        </p:sp>
        <p:cxnSp>
          <p:nvCxnSpPr>
            <p:cNvPr id="3" name="直接连接符 2"/>
            <p:cNvCxnSpPr/>
            <p:nvPr>
              <p:custDataLst>
                <p:tags r:id="rId39"/>
              </p:custDataLst>
            </p:nvPr>
          </p:nvCxnSpPr>
          <p:spPr>
            <a:xfrm flipH="1">
              <a:off x="7515" y="5346"/>
              <a:ext cx="7797" cy="8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>
              <p:custDataLst>
                <p:tags r:id="rId40"/>
              </p:custDataLst>
            </p:nvPr>
          </p:nvCxnSpPr>
          <p:spPr>
            <a:xfrm flipH="1">
              <a:off x="15289" y="4797"/>
              <a:ext cx="1114" cy="9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41"/>
              </p:custDataLst>
            </p:nvPr>
          </p:nvCxnSpPr>
          <p:spPr>
            <a:xfrm flipH="1" flipV="1">
              <a:off x="15636" y="4249"/>
              <a:ext cx="13" cy="1097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图片 13" descr="G:\工作文件\1. 西迪特\1. 宣传资料\10. 产品预告PPT\新建文件夹\3x\Asset 1@3x.pngAsset 1@3x"/>
            <p:cNvPicPr>
              <a:picLocks noChangeAspect="1"/>
            </p:cNvPicPr>
            <p:nvPr>
              <p:custDataLst>
                <p:tags r:id="rId42"/>
              </p:custDataLst>
            </p:nvPr>
          </p:nvPicPr>
          <p:blipFill>
            <a:blip r:embed="rId25"/>
            <a:srcRect/>
            <a:stretch>
              <a:fillRect/>
            </a:stretch>
          </p:blipFill>
          <p:spPr>
            <a:xfrm rot="16200000">
              <a:off x="13556" y="5194"/>
              <a:ext cx="253" cy="258"/>
            </a:xfrm>
            <a:prstGeom prst="rect">
              <a:avLst/>
            </a:prstGeom>
          </p:spPr>
        </p:pic>
        <p:cxnSp>
          <p:nvCxnSpPr>
            <p:cNvPr id="24" name="直接连接符 23"/>
            <p:cNvCxnSpPr/>
            <p:nvPr>
              <p:custDataLst>
                <p:tags r:id="rId43"/>
              </p:custDataLst>
            </p:nvPr>
          </p:nvCxnSpPr>
          <p:spPr>
            <a:xfrm flipH="1" flipV="1">
              <a:off x="15636" y="4245"/>
              <a:ext cx="695" cy="3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图片 52" descr="9040729_router_icon"/>
            <p:cNvPicPr>
              <a:picLocks noChangeAspect="1"/>
            </p:cNvPicPr>
            <p:nvPr>
              <p:custDataLst>
                <p:tags r:id="rId44"/>
              </p:custDataLst>
            </p:nvPr>
          </p:nvPicPr>
          <p:blipFill>
            <a:blip r:embed="rId16">
              <a:lum bright="42000"/>
            </a:blip>
            <a:stretch>
              <a:fillRect/>
            </a:stretch>
          </p:blipFill>
          <p:spPr>
            <a:xfrm>
              <a:off x="16403" y="5160"/>
              <a:ext cx="305" cy="306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 rot="0">
              <a:off x="16378" y="7114"/>
              <a:ext cx="305" cy="1082"/>
              <a:chOff x="16414" y="3744"/>
              <a:chExt cx="684" cy="2416"/>
            </a:xfrm>
          </p:grpSpPr>
          <p:pic>
            <p:nvPicPr>
              <p:cNvPr id="55" name="图片 54" descr="9040729_router_icon"/>
              <p:cNvPicPr>
                <a:picLocks noChangeAspect="1"/>
              </p:cNvPicPr>
              <p:nvPr>
                <p:custDataLst>
                  <p:tags r:id="rId45"/>
                </p:custDataLst>
              </p:nvPr>
            </p:nvPicPr>
            <p:blipFill>
              <a:blip r:embed="rId16">
                <a:lum bright="42000"/>
              </a:blip>
              <a:stretch>
                <a:fillRect/>
              </a:stretch>
            </p:blipFill>
            <p:spPr>
              <a:xfrm>
                <a:off x="16414" y="4611"/>
                <a:ext cx="684" cy="683"/>
              </a:xfrm>
              <a:prstGeom prst="rect">
                <a:avLst/>
              </a:prstGeom>
            </p:spPr>
          </p:pic>
          <p:pic>
            <p:nvPicPr>
              <p:cNvPr id="58" name="图片 57" descr="9040729_router_icon"/>
              <p:cNvPicPr>
                <a:picLocks noChangeAspect="1"/>
              </p:cNvPicPr>
              <p:nvPr>
                <p:custDataLst>
                  <p:tags r:id="rId46"/>
                </p:custDataLst>
              </p:nvPr>
            </p:nvPicPr>
            <p:blipFill>
              <a:blip r:embed="rId16">
                <a:lum bright="42000"/>
              </a:blip>
              <a:stretch>
                <a:fillRect/>
              </a:stretch>
            </p:blipFill>
            <p:spPr>
              <a:xfrm>
                <a:off x="16414" y="5477"/>
                <a:ext cx="684" cy="683"/>
              </a:xfrm>
              <a:prstGeom prst="rect">
                <a:avLst/>
              </a:prstGeom>
            </p:spPr>
          </p:pic>
          <p:pic>
            <p:nvPicPr>
              <p:cNvPr id="60" name="图片 59" descr="9040729_router_icon"/>
              <p:cNvPicPr>
                <a:picLocks noChangeAspect="1"/>
              </p:cNvPicPr>
              <p:nvPr>
                <p:custDataLst>
                  <p:tags r:id="rId47"/>
                </p:custDataLst>
              </p:nvPr>
            </p:nvPicPr>
            <p:blipFill>
              <a:blip r:embed="rId16">
                <a:lum bright="42000"/>
              </a:blip>
              <a:stretch>
                <a:fillRect/>
              </a:stretch>
            </p:blipFill>
            <p:spPr>
              <a:xfrm>
                <a:off x="16414" y="3744"/>
                <a:ext cx="684" cy="684"/>
              </a:xfrm>
              <a:prstGeom prst="rect">
                <a:avLst/>
              </a:prstGeom>
            </p:spPr>
          </p:pic>
        </p:grpSp>
        <p:cxnSp>
          <p:nvCxnSpPr>
            <p:cNvPr id="61" name="直接连接符 60"/>
            <p:cNvCxnSpPr/>
            <p:nvPr>
              <p:custDataLst>
                <p:tags r:id="rId48"/>
              </p:custDataLst>
            </p:nvPr>
          </p:nvCxnSpPr>
          <p:spPr>
            <a:xfrm flipV="1">
              <a:off x="7519" y="4207"/>
              <a:ext cx="0" cy="1147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>
              <p:custDataLst>
                <p:tags r:id="rId49"/>
              </p:custDataLst>
            </p:nvPr>
          </p:nvCxnSpPr>
          <p:spPr>
            <a:xfrm flipH="1" flipV="1">
              <a:off x="6601" y="4805"/>
              <a:ext cx="915" cy="6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接连接符 14"/>
          <p:cNvCxnSpPr/>
          <p:nvPr>
            <p:custDataLst>
              <p:tags r:id="rId50"/>
            </p:custDataLst>
          </p:nvPr>
        </p:nvCxnSpPr>
        <p:spPr>
          <a:xfrm flipH="1">
            <a:off x="9936803" y="3335020"/>
            <a:ext cx="441325" cy="254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 descr="C-Data FD1616S-B1_接口图"/>
          <p:cNvPicPr>
            <a:picLocks noChangeAspect="1"/>
          </p:cNvPicPr>
          <p:nvPr>
            <p:custDataLst>
              <p:tags r:id="rId51"/>
            </p:custDataLst>
          </p:nvPr>
        </p:nvPicPr>
        <p:blipFill>
          <a:blip r:embed="rId52"/>
          <a:stretch>
            <a:fillRect/>
          </a:stretch>
        </p:blipFill>
        <p:spPr>
          <a:xfrm>
            <a:off x="5344160" y="2057400"/>
            <a:ext cx="2252345" cy="116205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775200" y="2266315"/>
            <a:ext cx="781050" cy="274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MQTT</a:t>
            </a:r>
            <a:endParaRPr lang="en-US" altLang="zh-CN"/>
          </a:p>
        </p:txBody>
      </p:sp>
    </p:spTree>
    <p:custDataLst>
      <p:tags r:id="rId5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" name="矩形 28"/>
          <p:cNvSpPr/>
          <p:nvPr>
            <p:custDataLst>
              <p:tags r:id="rId1"/>
            </p:custDataLst>
          </p:nvPr>
        </p:nvSpPr>
        <p:spPr>
          <a:xfrm>
            <a:off x="-9207" y="0"/>
            <a:ext cx="12211050" cy="6857365"/>
          </a:xfrm>
          <a:prstGeom prst="rect">
            <a:avLst/>
          </a:prstGeom>
          <a:gradFill>
            <a:gsLst>
              <a:gs pos="0">
                <a:srgbClr val="413A7F"/>
              </a:gs>
              <a:gs pos="100000">
                <a:srgbClr val="514EA7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2306003" y="511810"/>
            <a:ext cx="7580630" cy="632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3200" b="1">
                <a:solidFill>
                  <a:schemeClr val="bg1"/>
                </a:solidFill>
                <a:latin typeface="+mj-lt"/>
                <a:ea typeface="+mj-lt"/>
                <a:cs typeface="Arial" panose="020B0604020202020204" pitchFamily="34" charset="0"/>
              </a:rPr>
              <a:t>More Over-Value Features Design</a:t>
            </a:r>
            <a:endParaRPr lang="zh-CN" altLang="en-US" sz="3200" b="1">
              <a:solidFill>
                <a:schemeClr val="bg1"/>
              </a:solidFill>
              <a:latin typeface="+mj-lt"/>
              <a:ea typeface="+mj-lt"/>
              <a:cs typeface="Arial" panose="020B0604020202020204" pitchFamily="34" charset="0"/>
            </a:endParaRPr>
          </a:p>
        </p:txBody>
      </p:sp>
      <p:pic>
        <p:nvPicPr>
          <p:cNvPr id="13" name="图片 12" descr="logo_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809923" y="260350"/>
            <a:ext cx="979805" cy="45275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1559243" y="1177290"/>
            <a:ext cx="894588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</a:pPr>
            <a:r>
              <a:rPr sz="1200">
                <a:solidFill>
                  <a:schemeClr val="bg1">
                    <a:lumMod val="85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CMS platform is not only an integrater of EMS and ACS trools, but also give more and more over-value features, </a:t>
            </a:r>
            <a:endParaRPr sz="1200">
              <a:solidFill>
                <a:schemeClr val="bg1">
                  <a:lumMod val="85000"/>
                </a:schemeClr>
              </a:solidFill>
              <a:latin typeface="+mj-lt"/>
              <a:ea typeface="+mj-lt"/>
              <a:cs typeface="Arial" panose="020B0604020202020204" pitchFamily="34" charset="0"/>
            </a:endParaRPr>
          </a:p>
          <a:p>
            <a:pPr algn="ctr">
              <a:lnSpc>
                <a:spcPct val="140000"/>
              </a:lnSpc>
            </a:pPr>
            <a:r>
              <a:rPr sz="1200">
                <a:solidFill>
                  <a:schemeClr val="bg1">
                    <a:lumMod val="85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which will help the operate engineers to fast their work and make more efficient value. </a:t>
            </a:r>
            <a:endParaRPr sz="1200">
              <a:solidFill>
                <a:schemeClr val="bg1">
                  <a:lumMod val="85000"/>
                </a:schemeClr>
              </a:solidFill>
              <a:latin typeface="+mj-lt"/>
              <a:ea typeface="+mj-lt"/>
              <a:cs typeface="Arial" panose="020B0604020202020204" pitchFamily="3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974408" y="1874520"/>
            <a:ext cx="10243820" cy="3562985"/>
            <a:chOff x="1534" y="3837"/>
            <a:chExt cx="16132" cy="5611"/>
          </a:xfrm>
        </p:grpSpPr>
        <p:sp>
          <p:nvSpPr>
            <p:cNvPr id="17" name="圆角矩形 16"/>
            <p:cNvSpPr/>
            <p:nvPr>
              <p:custDataLst>
                <p:tags r:id="rId6"/>
              </p:custDataLst>
            </p:nvPr>
          </p:nvSpPr>
          <p:spPr>
            <a:xfrm>
              <a:off x="5601" y="6985"/>
              <a:ext cx="12065" cy="2463"/>
            </a:xfrm>
            <a:prstGeom prst="roundRect">
              <a:avLst>
                <a:gd name="adj" fmla="val 5514"/>
              </a:avLst>
            </a:prstGeom>
            <a:solidFill>
              <a:srgbClr val="6C5F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1534" y="3837"/>
              <a:ext cx="3931" cy="3037"/>
            </a:xfrm>
            <a:prstGeom prst="roundRect">
              <a:avLst>
                <a:gd name="adj" fmla="val 5514"/>
              </a:avLst>
            </a:prstGeom>
            <a:solidFill>
              <a:srgbClr val="6C5F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>
              <p:custDataLst>
                <p:tags r:id="rId7"/>
              </p:custDataLst>
            </p:nvPr>
          </p:nvSpPr>
          <p:spPr>
            <a:xfrm>
              <a:off x="5601" y="3837"/>
              <a:ext cx="3931" cy="3037"/>
            </a:xfrm>
            <a:prstGeom prst="roundRect">
              <a:avLst>
                <a:gd name="adj" fmla="val 5514"/>
              </a:avLst>
            </a:prstGeom>
            <a:solidFill>
              <a:srgbClr val="6C5F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圆角矩形 14"/>
            <p:cNvSpPr/>
            <p:nvPr>
              <p:custDataLst>
                <p:tags r:id="rId8"/>
              </p:custDataLst>
            </p:nvPr>
          </p:nvSpPr>
          <p:spPr>
            <a:xfrm>
              <a:off x="9668" y="3837"/>
              <a:ext cx="3931" cy="3037"/>
            </a:xfrm>
            <a:prstGeom prst="roundRect">
              <a:avLst>
                <a:gd name="adj" fmla="val 5514"/>
              </a:avLst>
            </a:prstGeom>
            <a:solidFill>
              <a:srgbClr val="6C5F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圆角矩形 17"/>
            <p:cNvSpPr/>
            <p:nvPr>
              <p:custDataLst>
                <p:tags r:id="rId9"/>
              </p:custDataLst>
            </p:nvPr>
          </p:nvSpPr>
          <p:spPr>
            <a:xfrm>
              <a:off x="13735" y="3837"/>
              <a:ext cx="3931" cy="3038"/>
            </a:xfrm>
            <a:prstGeom prst="roundRect">
              <a:avLst>
                <a:gd name="adj" fmla="val 5514"/>
              </a:avLst>
            </a:prstGeom>
            <a:solidFill>
              <a:srgbClr val="6C5F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数据驾驶舱"/>
            <p:cNvPicPr>
              <a:picLocks noChangeAspect="1"/>
            </p:cNvPicPr>
            <p:nvPr/>
          </p:nvPicPr>
          <p:blipFill>
            <a:blip r:embed="rId10"/>
            <a:srcRect l="28543" t="30069" r="28529" b="26192"/>
            <a:stretch>
              <a:fillRect/>
            </a:stretch>
          </p:blipFill>
          <p:spPr>
            <a:xfrm>
              <a:off x="1664" y="3973"/>
              <a:ext cx="3671" cy="2338"/>
            </a:xfrm>
            <a:prstGeom prst="roundRect">
              <a:avLst>
                <a:gd name="adj" fmla="val 3928"/>
              </a:avLst>
            </a:prstGeom>
          </p:spPr>
        </p:pic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709" y="6346"/>
              <a:ext cx="3582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40000"/>
                </a:lnSpc>
              </a:pPr>
              <a:r>
                <a:rPr sz="900">
                  <a:solidFill>
                    <a:schemeClr val="bg1"/>
                  </a:solidFill>
                  <a:latin typeface="+mj-lt"/>
                  <a:ea typeface="+mj-lt"/>
                  <a:cs typeface="Arial" panose="020B0604020202020204" pitchFamily="34" charset="0"/>
                </a:rPr>
                <a:t>Devide the work by Domain </a:t>
              </a:r>
              <a:endParaRPr sz="900">
                <a:solidFill>
                  <a:schemeClr val="bg1"/>
                </a:solidFill>
                <a:latin typeface="+mj-lt"/>
                <a:ea typeface="+mj-lt"/>
                <a:cs typeface="Arial" panose="020B0604020202020204" pitchFamily="34" charset="0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5970" y="6346"/>
              <a:ext cx="319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40000"/>
                </a:lnSpc>
              </a:pPr>
              <a:r>
                <a:rPr sz="900">
                  <a:solidFill>
                    <a:schemeClr val="bg1"/>
                  </a:solidFill>
                  <a:latin typeface="+mj-lt"/>
                  <a:ea typeface="+mj-lt"/>
                  <a:cs typeface="Arial" panose="020B0604020202020204" pitchFamily="34" charset="0"/>
                </a:rPr>
                <a:t>Smart Alarm Analysis</a:t>
              </a:r>
              <a:endParaRPr sz="900">
                <a:solidFill>
                  <a:schemeClr val="bg1"/>
                </a:solidFill>
                <a:latin typeface="+mj-lt"/>
                <a:ea typeface="+mj-lt"/>
                <a:cs typeface="Arial" panose="020B0604020202020204" pitchFamily="34" charset="0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3"/>
              </p:custDataLst>
            </p:nvPr>
          </p:nvSpPr>
          <p:spPr>
            <a:xfrm>
              <a:off x="10164" y="6346"/>
              <a:ext cx="293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40000"/>
                </a:lnSpc>
              </a:pPr>
              <a:r>
                <a:rPr sz="900">
                  <a:solidFill>
                    <a:schemeClr val="bg1"/>
                  </a:solidFill>
                  <a:latin typeface="+mj-lt"/>
                  <a:ea typeface="+mj-lt"/>
                  <a:cs typeface="Arial" panose="020B0604020202020204" pitchFamily="34" charset="0"/>
                </a:rPr>
                <a:t>Optical Level Guide</a:t>
              </a:r>
              <a:endParaRPr sz="900">
                <a:solidFill>
                  <a:schemeClr val="bg1"/>
                </a:solidFill>
                <a:latin typeface="+mj-lt"/>
                <a:ea typeface="+mj-lt"/>
                <a:cs typeface="Arial" panose="020B0604020202020204" pitchFamily="34" charset="0"/>
              </a:endParaRPr>
            </a:p>
          </p:txBody>
        </p:sp>
        <p:pic>
          <p:nvPicPr>
            <p:cNvPr id="20" name="图片 19" descr="数据驾驶舱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0"/>
            <a:srcRect l="70535" t="22932" r="604" b="50167"/>
            <a:stretch>
              <a:fillRect/>
            </a:stretch>
          </p:blipFill>
          <p:spPr>
            <a:xfrm>
              <a:off x="5749" y="3974"/>
              <a:ext cx="3635" cy="2341"/>
            </a:xfrm>
            <a:prstGeom prst="roundRect">
              <a:avLst>
                <a:gd name="adj" fmla="val 3928"/>
              </a:avLst>
            </a:prstGeom>
          </p:spPr>
        </p:pic>
        <p:pic>
          <p:nvPicPr>
            <p:cNvPr id="23" name="图片 22" descr="G:\资料文件\设计资料\CMS\微信图片_20230306145232.jpg微信图片_20230306145232"/>
            <p:cNvPicPr>
              <a:picLocks noChangeAspect="1"/>
            </p:cNvPicPr>
            <p:nvPr/>
          </p:nvPicPr>
          <p:blipFill>
            <a:blip r:embed="rId15">
              <a:lum contrast="-6000"/>
            </a:blip>
            <a:srcRect l="74684" t="19544" b="54403"/>
            <a:stretch>
              <a:fillRect/>
            </a:stretch>
          </p:blipFill>
          <p:spPr>
            <a:xfrm>
              <a:off x="9837" y="3989"/>
              <a:ext cx="3593" cy="2311"/>
            </a:xfrm>
            <a:prstGeom prst="roundRect">
              <a:avLst>
                <a:gd name="adj" fmla="val 3910"/>
              </a:avLst>
            </a:prstGeom>
          </p:spPr>
        </p:pic>
        <p:sp>
          <p:nvSpPr>
            <p:cNvPr id="28" name="圆角矩形 27"/>
            <p:cNvSpPr/>
            <p:nvPr>
              <p:custDataLst>
                <p:tags r:id="rId16"/>
              </p:custDataLst>
            </p:nvPr>
          </p:nvSpPr>
          <p:spPr>
            <a:xfrm>
              <a:off x="1534" y="6985"/>
              <a:ext cx="3931" cy="2463"/>
            </a:xfrm>
            <a:prstGeom prst="roundRect">
              <a:avLst>
                <a:gd name="adj" fmla="val 5514"/>
              </a:avLst>
            </a:prstGeom>
            <a:solidFill>
              <a:srgbClr val="6C5F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4" name="图片 23" descr="数据驾驶舱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0"/>
            <a:srcRect l="1695" t="27959" r="72480" b="52719"/>
            <a:stretch>
              <a:fillRect/>
            </a:stretch>
          </p:blipFill>
          <p:spPr>
            <a:xfrm>
              <a:off x="1707" y="7163"/>
              <a:ext cx="3584" cy="1677"/>
            </a:xfrm>
            <a:prstGeom prst="roundRect">
              <a:avLst>
                <a:gd name="adj" fmla="val 3928"/>
              </a:avLst>
            </a:prstGeom>
          </p:spPr>
        </p:pic>
        <p:pic>
          <p:nvPicPr>
            <p:cNvPr id="25" name="图片 24" descr="数据驾驶舱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0"/>
            <a:srcRect l="2242" t="47608" r="71606" b="27720"/>
            <a:stretch>
              <a:fillRect/>
            </a:stretch>
          </p:blipFill>
          <p:spPr>
            <a:xfrm>
              <a:off x="13848" y="3974"/>
              <a:ext cx="3705" cy="2324"/>
            </a:xfrm>
            <a:prstGeom prst="roundRect">
              <a:avLst>
                <a:gd name="adj" fmla="val 3928"/>
              </a:avLst>
            </a:prstGeom>
          </p:spPr>
        </p:pic>
        <p:sp>
          <p:nvSpPr>
            <p:cNvPr id="26" name="文本框 25"/>
            <p:cNvSpPr txBox="1"/>
            <p:nvPr>
              <p:custDataLst>
                <p:tags r:id="rId19"/>
              </p:custDataLst>
            </p:nvPr>
          </p:nvSpPr>
          <p:spPr>
            <a:xfrm>
              <a:off x="2030" y="8900"/>
              <a:ext cx="293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40000"/>
                </a:lnSpc>
              </a:pPr>
              <a:r>
                <a:rPr sz="900">
                  <a:solidFill>
                    <a:schemeClr val="bg1"/>
                  </a:solidFill>
                  <a:latin typeface="+mj-lt"/>
                  <a:ea typeface="+mj-lt"/>
                  <a:cs typeface="Arial" panose="020B0604020202020204" pitchFamily="34" charset="0"/>
                </a:rPr>
                <a:t>Network Status Analysis</a:t>
              </a:r>
              <a:endParaRPr sz="900">
                <a:solidFill>
                  <a:schemeClr val="bg1"/>
                </a:solidFill>
                <a:latin typeface="+mj-lt"/>
                <a:ea typeface="+mj-lt"/>
                <a:cs typeface="Arial" panose="020B0604020202020204" pitchFamily="34" charset="0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20"/>
              </p:custDataLst>
            </p:nvPr>
          </p:nvSpPr>
          <p:spPr>
            <a:xfrm>
              <a:off x="9541" y="8900"/>
              <a:ext cx="4185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40000"/>
                </a:lnSpc>
              </a:pPr>
              <a:r>
                <a:rPr sz="900">
                  <a:solidFill>
                    <a:schemeClr val="bg1"/>
                  </a:solidFill>
                  <a:latin typeface="+mj-lt"/>
                  <a:ea typeface="+mj-lt"/>
                  <a:cs typeface="Arial" panose="020B0604020202020204" pitchFamily="34" charset="0"/>
                </a:rPr>
                <a:t>Realtime Device Work Status</a:t>
              </a:r>
              <a:endParaRPr sz="900">
                <a:solidFill>
                  <a:schemeClr val="bg1"/>
                </a:solidFill>
                <a:latin typeface="+mj-lt"/>
                <a:ea typeface="+mj-lt"/>
                <a:cs typeface="Arial" panose="020B0604020202020204" pitchFamily="34" charset="0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21"/>
              </p:custDataLst>
            </p:nvPr>
          </p:nvSpPr>
          <p:spPr>
            <a:xfrm>
              <a:off x="14231" y="6346"/>
              <a:ext cx="293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40000"/>
                </a:lnSpc>
              </a:pPr>
              <a:r>
                <a:rPr sz="900">
                  <a:solidFill>
                    <a:schemeClr val="bg1"/>
                  </a:solidFill>
                  <a:latin typeface="+mj-lt"/>
                  <a:ea typeface="+mj-lt"/>
                  <a:cs typeface="Arial" panose="020B0604020202020204" pitchFamily="34" charset="0"/>
                </a:rPr>
                <a:t>Device Statistics by Status</a:t>
              </a:r>
              <a:endParaRPr sz="900">
                <a:solidFill>
                  <a:schemeClr val="bg1"/>
                </a:solidFill>
                <a:latin typeface="+mj-lt"/>
                <a:ea typeface="+mj-lt"/>
                <a:cs typeface="Arial" panose="020B0604020202020204" pitchFamily="34" charset="0"/>
              </a:endParaRPr>
            </a:p>
          </p:txBody>
        </p:sp>
        <p:pic>
          <p:nvPicPr>
            <p:cNvPr id="32" name="图片 31" descr="1.0设备概览-16口备份_EN"/>
            <p:cNvPicPr>
              <a:picLocks noChangeAspect="1"/>
            </p:cNvPicPr>
            <p:nvPr/>
          </p:nvPicPr>
          <p:blipFill>
            <a:blip r:embed="rId22">
              <a:lum bright="6000"/>
            </a:blip>
            <a:srcRect l="1916" t="12723" r="8692" b="67185"/>
            <a:stretch>
              <a:fillRect/>
            </a:stretch>
          </p:blipFill>
          <p:spPr>
            <a:xfrm>
              <a:off x="5792" y="7198"/>
              <a:ext cx="11684" cy="1642"/>
            </a:xfrm>
            <a:prstGeom prst="roundRect">
              <a:avLst>
                <a:gd name="adj" fmla="val 5008"/>
              </a:avLst>
            </a:prstGeom>
          </p:spPr>
        </p:pic>
      </p:grpSp>
      <p:sp>
        <p:nvSpPr>
          <p:cNvPr id="36" name="圆角矩形 35"/>
          <p:cNvSpPr/>
          <p:nvPr>
            <p:custDataLst>
              <p:tags r:id="rId23"/>
            </p:custDataLst>
          </p:nvPr>
        </p:nvSpPr>
        <p:spPr>
          <a:xfrm>
            <a:off x="974408" y="5514340"/>
            <a:ext cx="10243820" cy="889000"/>
          </a:xfrm>
          <a:prstGeom prst="roundRect">
            <a:avLst>
              <a:gd name="adj" fmla="val 5109"/>
            </a:avLst>
          </a:prstGeom>
          <a:solidFill>
            <a:srgbClr val="6C5FC6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>
            <p:custDataLst>
              <p:tags r:id="rId24"/>
            </p:custDataLst>
          </p:nvPr>
        </p:nvSpPr>
        <p:spPr>
          <a:xfrm>
            <a:off x="1123633" y="5638165"/>
            <a:ext cx="1009396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71450" indent="-171450" algn="l">
              <a:lnSpc>
                <a:spcPct val="140000"/>
              </a:lnSpc>
              <a:buFont typeface="微软雅黑" panose="020B0503020204020204" charset="-122"/>
              <a:buChar char="•"/>
            </a:pPr>
            <a:r>
              <a:rPr sz="1200" b="1">
                <a:solidFill>
                  <a:srgbClr val="C5A5FF"/>
                </a:solidFill>
                <a:latin typeface="+mj-lt"/>
                <a:ea typeface="+mj-lt"/>
                <a:cs typeface="Arial" panose="020B0604020202020204" pitchFamily="34" charset="0"/>
              </a:rPr>
              <a:t>Smart statistics and analysis：</a:t>
            </a:r>
            <a:r>
              <a:rPr sz="1000">
                <a:solidFill>
                  <a:schemeClr val="bg1">
                    <a:lumMod val="85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Based on the smart statistics and analysis, CMS will help the manager to know more about their network situation.</a:t>
            </a:r>
            <a:endParaRPr sz="1000">
              <a:solidFill>
                <a:schemeClr val="bg1">
                  <a:lumMod val="85000"/>
                </a:schemeClr>
              </a:solidFill>
              <a:latin typeface="+mj-lt"/>
              <a:ea typeface="+mj-lt"/>
              <a:cs typeface="Arial" panose="020B0604020202020204" pitchFamily="34" charset="0"/>
            </a:endParaRPr>
          </a:p>
          <a:p>
            <a:pPr marL="171450" indent="-171450" algn="l">
              <a:lnSpc>
                <a:spcPct val="140000"/>
              </a:lnSpc>
              <a:buFont typeface="微软雅黑" panose="020B0503020204020204" charset="-122"/>
              <a:buChar char="•"/>
            </a:pPr>
            <a:r>
              <a:rPr sz="1200" b="1">
                <a:solidFill>
                  <a:srgbClr val="C5A5FF"/>
                </a:solidFill>
                <a:latin typeface="+mj-lt"/>
                <a:ea typeface="+mj-lt"/>
                <a:cs typeface="Arial" panose="020B0604020202020204" pitchFamily="34" charset="0"/>
              </a:rPr>
              <a:t>Efficient management：</a:t>
            </a:r>
            <a:r>
              <a:rPr sz="1000">
                <a:solidFill>
                  <a:schemeClr val="bg1">
                    <a:lumMod val="85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CMS will help the ISPs to build a manageable and controllable effciency network. And also help you to improve the service ability.</a:t>
            </a:r>
            <a:endParaRPr sz="1000">
              <a:solidFill>
                <a:schemeClr val="bg1">
                  <a:lumMod val="85000"/>
                </a:schemeClr>
              </a:solidFill>
              <a:latin typeface="+mj-lt"/>
              <a:ea typeface="+mj-lt"/>
              <a:cs typeface="Arial" panose="020B0604020202020204" pitchFamily="34" charset="0"/>
            </a:endParaRPr>
          </a:p>
        </p:txBody>
      </p: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" name="矩形 28"/>
          <p:cNvSpPr/>
          <p:nvPr>
            <p:custDataLst>
              <p:tags r:id="rId1"/>
            </p:custDataLst>
          </p:nvPr>
        </p:nvSpPr>
        <p:spPr>
          <a:xfrm>
            <a:off x="-9207" y="0"/>
            <a:ext cx="12211050" cy="6857365"/>
          </a:xfrm>
          <a:prstGeom prst="rect">
            <a:avLst/>
          </a:prstGeom>
          <a:gradFill>
            <a:gsLst>
              <a:gs pos="0">
                <a:srgbClr val="413A7F"/>
              </a:gs>
              <a:gs pos="100000">
                <a:srgbClr val="514EA7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2306003" y="549910"/>
            <a:ext cx="7580630" cy="632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3200" b="1">
                <a:solidFill>
                  <a:schemeClr val="bg1"/>
                </a:solidFill>
                <a:latin typeface="+mj-lt"/>
                <a:ea typeface="+mj-lt"/>
                <a:cs typeface="Arial" panose="020B0604020202020204" pitchFamily="34" charset="0"/>
              </a:rPr>
              <a:t>Main Features</a:t>
            </a:r>
            <a:endParaRPr lang="zh-CN" altLang="en-US" sz="3200" b="1">
              <a:solidFill>
                <a:schemeClr val="bg1"/>
              </a:solidFill>
              <a:latin typeface="+mj-lt"/>
              <a:ea typeface="+mj-lt"/>
              <a:cs typeface="Arial" panose="020B0604020202020204" pitchFamily="34" charset="0"/>
            </a:endParaRPr>
          </a:p>
        </p:txBody>
      </p:sp>
      <p:pic>
        <p:nvPicPr>
          <p:cNvPr id="13" name="图片 12" descr="logo_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809923" y="260350"/>
            <a:ext cx="979805" cy="452755"/>
          </a:xfrm>
          <a:prstGeom prst="rect">
            <a:avLst/>
          </a:prstGeom>
        </p:spPr>
      </p:pic>
      <p:sp>
        <p:nvSpPr>
          <p:cNvPr id="15" name="圆角矩形 14"/>
          <p:cNvSpPr/>
          <p:nvPr>
            <p:custDataLst>
              <p:tags r:id="rId5"/>
            </p:custDataLst>
          </p:nvPr>
        </p:nvSpPr>
        <p:spPr>
          <a:xfrm>
            <a:off x="1216978" y="1645285"/>
            <a:ext cx="2339340" cy="4040505"/>
          </a:xfrm>
          <a:prstGeom prst="roundRect">
            <a:avLst>
              <a:gd name="adj" fmla="val 6438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>
            <p:custDataLst>
              <p:tags r:id="rId6"/>
            </p:custDataLst>
          </p:nvPr>
        </p:nvSpPr>
        <p:spPr>
          <a:xfrm>
            <a:off x="3694748" y="1645285"/>
            <a:ext cx="2339340" cy="4040505"/>
          </a:xfrm>
          <a:prstGeom prst="roundRect">
            <a:avLst>
              <a:gd name="adj" fmla="val 6438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>
            <p:custDataLst>
              <p:tags r:id="rId7"/>
            </p:custDataLst>
          </p:nvPr>
        </p:nvSpPr>
        <p:spPr>
          <a:xfrm>
            <a:off x="6172518" y="1645285"/>
            <a:ext cx="2339340" cy="4040505"/>
          </a:xfrm>
          <a:prstGeom prst="roundRect">
            <a:avLst>
              <a:gd name="adj" fmla="val 6438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>
            <p:custDataLst>
              <p:tags r:id="rId8"/>
            </p:custDataLst>
          </p:nvPr>
        </p:nvSpPr>
        <p:spPr>
          <a:xfrm>
            <a:off x="8650288" y="1645285"/>
            <a:ext cx="2339340" cy="4040505"/>
          </a:xfrm>
          <a:prstGeom prst="roundRect">
            <a:avLst>
              <a:gd name="adj" fmla="val 6438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1487170" y="4415790"/>
            <a:ext cx="1798955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Support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s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 local and cloud deployment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(coming soon)</a:t>
            </a:r>
            <a:endParaRPr lang="en-US" altLang="zh-CN" sz="120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lt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3912236" y="4415790"/>
            <a:ext cx="1904365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Maximum management of 100,000 devices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lt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1"/>
            </p:custDataLst>
          </p:nvPr>
        </p:nvSpPr>
        <p:spPr>
          <a:xfrm>
            <a:off x="6382386" y="4415790"/>
            <a:ext cx="1919605" cy="7550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Unified management of all manageable devices of C-Data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lt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8847456" y="4415790"/>
            <a:ext cx="1945005" cy="975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1200">
                <a:solidFill>
                  <a:srgbClr val="FF0000"/>
                </a:solidFill>
                <a:latin typeface="+mj-lt"/>
                <a:ea typeface="+mj-lt"/>
                <a:cs typeface="Arial" panose="020B0604020202020204" pitchFamily="34" charset="0"/>
              </a:rPr>
              <a:t>future versions</a:t>
            </a:r>
            <a:r>
              <a:rPr lang="en-US" altLang="zh-CN" sz="1200">
                <a:solidFill>
                  <a:srgbClr val="FF0000"/>
                </a:solidFill>
                <a:latin typeface="+mj-lt"/>
                <a:ea typeface="+mj-lt"/>
                <a:cs typeface="Arial" panose="020B0604020202020204" pitchFamily="34" charset="0"/>
              </a:rPr>
              <a:t> can s</a:t>
            </a:r>
            <a:r>
              <a:rPr lang="zh-CN" altLang="en-US" sz="1200">
                <a:solidFill>
                  <a:srgbClr val="FF0000"/>
                </a:solidFill>
                <a:latin typeface="+mj-lt"/>
                <a:ea typeface="+mj-lt"/>
                <a:cs typeface="Arial" panose="020B0604020202020204" pitchFamily="34" charset="0"/>
              </a:rPr>
              <a:t>upports third-party device management with open interface</a:t>
            </a:r>
            <a:endParaRPr lang="zh-CN" altLang="en-US" sz="1200">
              <a:solidFill>
                <a:srgbClr val="FF0000"/>
              </a:solidFill>
              <a:latin typeface="+mj-lt"/>
              <a:ea typeface="+mj-lt"/>
              <a:cs typeface="Arial" panose="020B0604020202020204" pitchFamily="34" charset="0"/>
            </a:endParaRPr>
          </a:p>
        </p:txBody>
      </p:sp>
      <p:pic>
        <p:nvPicPr>
          <p:cNvPr id="27" name="图片 26" descr="290121_computer_desktop_monitor_computer screen_icon"/>
          <p:cNvPicPr>
            <a:picLocks noChangeAspect="1"/>
          </p:cNvPicPr>
          <p:nvPr/>
        </p:nvPicPr>
        <p:blipFill>
          <a:blip r:embed="rId13">
            <a:lum bright="24000"/>
          </a:blip>
          <a:stretch>
            <a:fillRect/>
          </a:stretch>
        </p:blipFill>
        <p:spPr>
          <a:xfrm>
            <a:off x="2077403" y="2277110"/>
            <a:ext cx="618490" cy="61849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</p:pic>
      <p:pic>
        <p:nvPicPr>
          <p:cNvPr id="28" name="图片 27" descr="2944887_cloud_drive_file_marketing_seo_icon"/>
          <p:cNvPicPr>
            <a:picLocks noChangeAspect="1"/>
          </p:cNvPicPr>
          <p:nvPr/>
        </p:nvPicPr>
        <p:blipFill>
          <a:blip r:embed="rId14">
            <a:lum bright="24000"/>
          </a:blip>
          <a:stretch>
            <a:fillRect/>
          </a:stretch>
        </p:blipFill>
        <p:spPr>
          <a:xfrm>
            <a:off x="2015808" y="3429000"/>
            <a:ext cx="741680" cy="741680"/>
          </a:xfrm>
          <a:prstGeom prst="rect">
            <a:avLst/>
          </a:prstGeom>
        </p:spPr>
      </p:pic>
      <p:sp>
        <p:nvSpPr>
          <p:cNvPr id="30" name="文本框 29"/>
          <p:cNvSpPr txBox="1"/>
          <p:nvPr>
            <p:custDataLst>
              <p:tags r:id="rId15"/>
            </p:custDataLst>
          </p:nvPr>
        </p:nvSpPr>
        <p:spPr>
          <a:xfrm>
            <a:off x="2168843" y="2984500"/>
            <a:ext cx="435610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+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lt"/>
              <a:cs typeface="Arial" panose="020B0604020202020204" pitchFamily="34" charset="0"/>
            </a:endParaRPr>
          </a:p>
        </p:txBody>
      </p:sp>
      <p:pic>
        <p:nvPicPr>
          <p:cNvPr id="31" name="图片 30" descr="3668839_gear_maintenance_service_icon (1)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92033" y="2394585"/>
            <a:ext cx="189230" cy="189230"/>
          </a:xfrm>
          <a:prstGeom prst="rect">
            <a:avLst/>
          </a:prstGeom>
        </p:spPr>
      </p:pic>
      <p:pic>
        <p:nvPicPr>
          <p:cNvPr id="32" name="图片 31" descr="3668839_gear_maintenance_service_icon (1)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523173" y="3408045"/>
            <a:ext cx="191135" cy="191135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4555173" y="3521075"/>
            <a:ext cx="618490" cy="618490"/>
            <a:chOff x="3471" y="3786"/>
            <a:chExt cx="974" cy="974"/>
          </a:xfrm>
        </p:grpSpPr>
        <p:pic>
          <p:nvPicPr>
            <p:cNvPr id="33" name="图片 32" descr="290121_computer_desktop_monitor_computer screen_icon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3">
              <a:lum bright="24000"/>
            </a:blip>
            <a:stretch>
              <a:fillRect/>
            </a:stretch>
          </p:blipFill>
          <p:spPr>
            <a:xfrm>
              <a:off x="3471" y="3786"/>
              <a:ext cx="974" cy="974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</p:pic>
        <p:pic>
          <p:nvPicPr>
            <p:cNvPr id="34" name="图片 33" descr="3668839_gear_maintenance_service_icon (1)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3802" y="3985"/>
              <a:ext cx="312" cy="312"/>
            </a:xfrm>
            <a:prstGeom prst="rect">
              <a:avLst/>
            </a:prstGeom>
          </p:spPr>
        </p:pic>
      </p:grpSp>
      <p:cxnSp>
        <p:nvCxnSpPr>
          <p:cNvPr id="38" name="直接连接符 37"/>
          <p:cNvCxnSpPr>
            <a:stCxn id="36" idx="2"/>
            <a:endCxn id="33" idx="0"/>
          </p:cNvCxnSpPr>
          <p:nvPr/>
        </p:nvCxnSpPr>
        <p:spPr>
          <a:xfrm>
            <a:off x="4864418" y="2797810"/>
            <a:ext cx="0" cy="723265"/>
          </a:xfrm>
          <a:prstGeom prst="line">
            <a:avLst/>
          </a:prstGeom>
          <a:ln w="9525">
            <a:solidFill>
              <a:srgbClr val="8C9C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组合 40"/>
          <p:cNvGrpSpPr/>
          <p:nvPr/>
        </p:nvGrpSpPr>
        <p:grpSpPr>
          <a:xfrm>
            <a:off x="3957638" y="2363470"/>
            <a:ext cx="1813560" cy="434340"/>
            <a:chOff x="6114" y="3750"/>
            <a:chExt cx="2856" cy="684"/>
          </a:xfrm>
        </p:grpSpPr>
        <p:pic>
          <p:nvPicPr>
            <p:cNvPr id="36" name="图片 35" descr="9040729_router_icon"/>
            <p:cNvPicPr>
              <a:picLocks noChangeAspect="1"/>
            </p:cNvPicPr>
            <p:nvPr/>
          </p:nvPicPr>
          <p:blipFill>
            <a:blip r:embed="rId20">
              <a:lum bright="30000"/>
            </a:blip>
            <a:stretch>
              <a:fillRect/>
            </a:stretch>
          </p:blipFill>
          <p:spPr>
            <a:xfrm>
              <a:off x="7200" y="3750"/>
              <a:ext cx="684" cy="684"/>
            </a:xfrm>
            <a:prstGeom prst="rect">
              <a:avLst/>
            </a:prstGeom>
          </p:spPr>
        </p:pic>
        <p:pic>
          <p:nvPicPr>
            <p:cNvPr id="39" name="图片 38" descr="9040729_router_icon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0">
              <a:lum bright="30000"/>
            </a:blip>
            <a:stretch>
              <a:fillRect/>
            </a:stretch>
          </p:blipFill>
          <p:spPr>
            <a:xfrm>
              <a:off x="8286" y="3750"/>
              <a:ext cx="684" cy="684"/>
            </a:xfrm>
            <a:prstGeom prst="rect">
              <a:avLst/>
            </a:prstGeom>
          </p:spPr>
        </p:pic>
        <p:pic>
          <p:nvPicPr>
            <p:cNvPr id="40" name="图片 39" descr="9040729_router_icon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0">
              <a:lum bright="30000"/>
            </a:blip>
            <a:stretch>
              <a:fillRect/>
            </a:stretch>
          </p:blipFill>
          <p:spPr>
            <a:xfrm>
              <a:off x="6114" y="3750"/>
              <a:ext cx="684" cy="684"/>
            </a:xfrm>
            <a:prstGeom prst="rect">
              <a:avLst/>
            </a:prstGeom>
          </p:spPr>
        </p:pic>
      </p:grpSp>
      <p:cxnSp>
        <p:nvCxnSpPr>
          <p:cNvPr id="42" name="直接连接符 41"/>
          <p:cNvCxnSpPr>
            <a:stCxn id="40" idx="2"/>
          </p:cNvCxnSpPr>
          <p:nvPr>
            <p:custDataLst>
              <p:tags r:id="rId23"/>
            </p:custDataLst>
          </p:nvPr>
        </p:nvCxnSpPr>
        <p:spPr>
          <a:xfrm>
            <a:off x="4174808" y="2797810"/>
            <a:ext cx="662305" cy="678815"/>
          </a:xfrm>
          <a:prstGeom prst="line">
            <a:avLst/>
          </a:prstGeom>
          <a:ln w="9525">
            <a:solidFill>
              <a:srgbClr val="8C9C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>
            <a:stCxn id="39" idx="2"/>
          </p:cNvCxnSpPr>
          <p:nvPr>
            <p:custDataLst>
              <p:tags r:id="rId24"/>
            </p:custDataLst>
          </p:nvPr>
        </p:nvCxnSpPr>
        <p:spPr>
          <a:xfrm flipH="1">
            <a:off x="4883468" y="2797810"/>
            <a:ext cx="670560" cy="686435"/>
          </a:xfrm>
          <a:prstGeom prst="line">
            <a:avLst/>
          </a:prstGeom>
          <a:ln w="9525">
            <a:solidFill>
              <a:srgbClr val="8C9C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组合 43"/>
          <p:cNvGrpSpPr/>
          <p:nvPr/>
        </p:nvGrpSpPr>
        <p:grpSpPr>
          <a:xfrm>
            <a:off x="7032943" y="3521075"/>
            <a:ext cx="618490" cy="618490"/>
            <a:chOff x="3471" y="3786"/>
            <a:chExt cx="974" cy="974"/>
          </a:xfrm>
        </p:grpSpPr>
        <p:pic>
          <p:nvPicPr>
            <p:cNvPr id="45" name="图片 44" descr="290121_computer_desktop_monitor_computer screen_icon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13">
              <a:lum bright="24000"/>
            </a:blip>
            <a:stretch>
              <a:fillRect/>
            </a:stretch>
          </p:blipFill>
          <p:spPr>
            <a:xfrm>
              <a:off x="3471" y="3786"/>
              <a:ext cx="974" cy="974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</p:pic>
        <p:pic>
          <p:nvPicPr>
            <p:cNvPr id="46" name="图片 45" descr="3668839_gear_maintenance_service_icon (1)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3802" y="3985"/>
              <a:ext cx="312" cy="312"/>
            </a:xfrm>
            <a:prstGeom prst="rect">
              <a:avLst/>
            </a:prstGeom>
          </p:spPr>
        </p:pic>
      </p:grpSp>
      <p:cxnSp>
        <p:nvCxnSpPr>
          <p:cNvPr id="47" name="直接连接符 46"/>
          <p:cNvCxnSpPr/>
          <p:nvPr>
            <p:custDataLst>
              <p:tags r:id="rId27"/>
            </p:custDataLst>
          </p:nvPr>
        </p:nvCxnSpPr>
        <p:spPr>
          <a:xfrm>
            <a:off x="6771006" y="2797175"/>
            <a:ext cx="565150" cy="666750"/>
          </a:xfrm>
          <a:prstGeom prst="line">
            <a:avLst/>
          </a:prstGeom>
          <a:ln w="9525">
            <a:solidFill>
              <a:srgbClr val="8C9C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图片 48" descr="9040729_router_icon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0">
            <a:lum bright="30000"/>
          </a:blip>
          <a:stretch>
            <a:fillRect/>
          </a:stretch>
        </p:blipFill>
        <p:spPr>
          <a:xfrm>
            <a:off x="7142798" y="2270760"/>
            <a:ext cx="434340" cy="434340"/>
          </a:xfrm>
          <a:prstGeom prst="rect">
            <a:avLst/>
          </a:prstGeom>
        </p:spPr>
      </p:pic>
      <p:pic>
        <p:nvPicPr>
          <p:cNvPr id="50" name="图片 49" descr="3209463_data_database_server_storage_web_icon"/>
          <p:cNvPicPr>
            <a:picLocks noChangeAspect="1"/>
          </p:cNvPicPr>
          <p:nvPr/>
        </p:nvPicPr>
        <p:blipFill>
          <a:blip r:embed="rId29">
            <a:lum bright="24000"/>
          </a:blip>
          <a:stretch>
            <a:fillRect/>
          </a:stretch>
        </p:blipFill>
        <p:spPr>
          <a:xfrm>
            <a:off x="6548438" y="2284095"/>
            <a:ext cx="402590" cy="402590"/>
          </a:xfrm>
          <a:prstGeom prst="rect">
            <a:avLst/>
          </a:prstGeom>
        </p:spPr>
      </p:pic>
      <p:cxnSp>
        <p:nvCxnSpPr>
          <p:cNvPr id="52" name="直接连接符 51"/>
          <p:cNvCxnSpPr/>
          <p:nvPr>
            <p:custDataLst>
              <p:tags r:id="rId30"/>
            </p:custDataLst>
          </p:nvPr>
        </p:nvCxnSpPr>
        <p:spPr>
          <a:xfrm flipH="1">
            <a:off x="7342188" y="2794000"/>
            <a:ext cx="1905" cy="670560"/>
          </a:xfrm>
          <a:prstGeom prst="line">
            <a:avLst/>
          </a:prstGeom>
          <a:ln w="9525">
            <a:solidFill>
              <a:srgbClr val="8C9C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>
            <p:custDataLst>
              <p:tags r:id="rId31"/>
            </p:custDataLst>
          </p:nvPr>
        </p:nvSpPr>
        <p:spPr>
          <a:xfrm>
            <a:off x="7692708" y="2312670"/>
            <a:ext cx="584200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····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lt"/>
              <a:cs typeface="Arial" panose="020B0604020202020204" pitchFamily="34" charset="0"/>
            </a:endParaRPr>
          </a:p>
        </p:txBody>
      </p:sp>
      <p:cxnSp>
        <p:nvCxnSpPr>
          <p:cNvPr id="54" name="直接连接符 53"/>
          <p:cNvCxnSpPr/>
          <p:nvPr>
            <p:custDataLst>
              <p:tags r:id="rId32"/>
            </p:custDataLst>
          </p:nvPr>
        </p:nvCxnSpPr>
        <p:spPr>
          <a:xfrm flipH="1">
            <a:off x="7336473" y="2763520"/>
            <a:ext cx="633095" cy="709930"/>
          </a:xfrm>
          <a:prstGeom prst="line">
            <a:avLst/>
          </a:prstGeom>
          <a:ln w="9525">
            <a:solidFill>
              <a:srgbClr val="8C9C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组合 54"/>
          <p:cNvGrpSpPr/>
          <p:nvPr/>
        </p:nvGrpSpPr>
        <p:grpSpPr>
          <a:xfrm>
            <a:off x="9510713" y="3521075"/>
            <a:ext cx="618490" cy="618490"/>
            <a:chOff x="3471" y="3786"/>
            <a:chExt cx="974" cy="974"/>
          </a:xfrm>
        </p:grpSpPr>
        <p:pic>
          <p:nvPicPr>
            <p:cNvPr id="56" name="图片 55" descr="290121_computer_desktop_monitor_computer screen_icon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13">
              <a:lum bright="24000"/>
            </a:blip>
            <a:stretch>
              <a:fillRect/>
            </a:stretch>
          </p:blipFill>
          <p:spPr>
            <a:xfrm>
              <a:off x="3471" y="3786"/>
              <a:ext cx="974" cy="974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</p:pic>
        <p:pic>
          <p:nvPicPr>
            <p:cNvPr id="57" name="图片 56" descr="3668839_gear_maintenance_service_icon (1)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3802" y="3985"/>
              <a:ext cx="312" cy="312"/>
            </a:xfrm>
            <a:prstGeom prst="rect">
              <a:avLst/>
            </a:prstGeom>
          </p:spPr>
        </p:pic>
      </p:grpSp>
      <p:pic>
        <p:nvPicPr>
          <p:cNvPr id="59" name="图片 58" descr="3071847_computer_device_digital_router_technology_icon"/>
          <p:cNvPicPr>
            <a:picLocks noChangeAspect="1"/>
          </p:cNvPicPr>
          <p:nvPr/>
        </p:nvPicPr>
        <p:blipFill>
          <a:blip r:embed="rId35">
            <a:lum bright="30000" contrast="6000"/>
          </a:blip>
          <a:stretch>
            <a:fillRect/>
          </a:stretch>
        </p:blipFill>
        <p:spPr>
          <a:xfrm>
            <a:off x="9459596" y="2038985"/>
            <a:ext cx="720725" cy="720725"/>
          </a:xfrm>
          <a:prstGeom prst="rect">
            <a:avLst/>
          </a:prstGeom>
          <a:ln>
            <a:noFill/>
          </a:ln>
        </p:spPr>
      </p:pic>
      <p:cxnSp>
        <p:nvCxnSpPr>
          <p:cNvPr id="60" name="直接连接符 59"/>
          <p:cNvCxnSpPr/>
          <p:nvPr>
            <p:custDataLst>
              <p:tags r:id="rId36"/>
            </p:custDataLst>
          </p:nvPr>
        </p:nvCxnSpPr>
        <p:spPr>
          <a:xfrm flipH="1">
            <a:off x="9819006" y="2974975"/>
            <a:ext cx="6350" cy="501650"/>
          </a:xfrm>
          <a:prstGeom prst="line">
            <a:avLst/>
          </a:prstGeom>
          <a:ln w="9525">
            <a:solidFill>
              <a:srgbClr val="8C9C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>
            <p:custDataLst>
              <p:tags r:id="rId37"/>
            </p:custDataLst>
          </p:nvPr>
        </p:nvSpPr>
        <p:spPr>
          <a:xfrm>
            <a:off x="9023986" y="2642870"/>
            <a:ext cx="1591945" cy="2571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altLang="zh-CN" sz="9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T</a:t>
            </a:r>
            <a:r>
              <a:rPr lang="zh-CN" alt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lt"/>
                <a:cs typeface="Arial" panose="020B0604020202020204" pitchFamily="34" charset="0"/>
              </a:rPr>
              <a:t>hird-party device</a:t>
            </a:r>
            <a:endParaRPr lang="zh-CN" altLang="en-US" sz="90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lt"/>
              <a:cs typeface="Arial" panose="020B0604020202020204" pitchFamily="34" charset="0"/>
            </a:endParaRPr>
          </a:p>
        </p:txBody>
      </p:sp>
    </p:spTree>
    <p:custDataLst>
      <p:tags r:id="rId3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13055" y="355600"/>
            <a:ext cx="7861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GPON/EPON OLT B1 supporting CMS  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5" name="图片 4" descr="首页背景-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36131" t="36426" r="38901"/>
          <a:stretch>
            <a:fillRect/>
          </a:stretch>
        </p:blipFill>
        <p:spPr>
          <a:xfrm rot="10800000">
            <a:off x="0" y="5193665"/>
            <a:ext cx="876935" cy="1257935"/>
          </a:xfrm>
          <a:prstGeom prst="rect">
            <a:avLst/>
          </a:prstGeom>
        </p:spPr>
      </p:pic>
      <p:pic>
        <p:nvPicPr>
          <p:cNvPr id="10" name="图片 9" descr="首页背景-0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36131" t="36426" r="38901"/>
          <a:stretch>
            <a:fillRect/>
          </a:stretch>
        </p:blipFill>
        <p:spPr>
          <a:xfrm rot="10800000" flipH="1">
            <a:off x="11325225" y="1175385"/>
            <a:ext cx="876935" cy="1257935"/>
          </a:xfrm>
          <a:prstGeom prst="rect">
            <a:avLst/>
          </a:prstGeom>
        </p:spPr>
      </p:pic>
      <p:sp>
        <p:nvSpPr>
          <p:cNvPr id="33" name="圆角矩形 32"/>
          <p:cNvSpPr/>
          <p:nvPr>
            <p:custDataLst>
              <p:tags r:id="rId5"/>
            </p:custDataLst>
          </p:nvPr>
        </p:nvSpPr>
        <p:spPr>
          <a:xfrm>
            <a:off x="6299200" y="3772535"/>
            <a:ext cx="2750820" cy="2477770"/>
          </a:xfrm>
          <a:prstGeom prst="roundRect">
            <a:avLst>
              <a:gd name="adj" fmla="val 643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80"/>
          </a:p>
        </p:txBody>
      </p:sp>
      <p:sp>
        <p:nvSpPr>
          <p:cNvPr id="26" name="同侧圆角矩形 25"/>
          <p:cNvSpPr/>
          <p:nvPr>
            <p:custDataLst>
              <p:tags r:id="rId6"/>
            </p:custDataLst>
          </p:nvPr>
        </p:nvSpPr>
        <p:spPr>
          <a:xfrm rot="10800000">
            <a:off x="6299200" y="1725930"/>
            <a:ext cx="2751455" cy="1936750"/>
          </a:xfrm>
          <a:prstGeom prst="round2SameRect">
            <a:avLst>
              <a:gd name="adj1" fmla="val 4491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80"/>
          </a:p>
        </p:txBody>
      </p:sp>
      <p:sp>
        <p:nvSpPr>
          <p:cNvPr id="24" name="同侧圆角矩形 23"/>
          <p:cNvSpPr/>
          <p:nvPr>
            <p:custDataLst>
              <p:tags r:id="rId7"/>
            </p:custDataLst>
          </p:nvPr>
        </p:nvSpPr>
        <p:spPr>
          <a:xfrm rot="10800000">
            <a:off x="933450" y="4307840"/>
            <a:ext cx="2751455" cy="1936750"/>
          </a:xfrm>
          <a:prstGeom prst="round2SameRect">
            <a:avLst>
              <a:gd name="adj1" fmla="val 4491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80"/>
          </a:p>
        </p:txBody>
      </p:sp>
      <p:sp>
        <p:nvSpPr>
          <p:cNvPr id="14" name="同侧圆角矩形 13"/>
          <p:cNvSpPr/>
          <p:nvPr>
            <p:custDataLst>
              <p:tags r:id="rId8"/>
            </p:custDataLst>
          </p:nvPr>
        </p:nvSpPr>
        <p:spPr>
          <a:xfrm rot="10800000">
            <a:off x="933450" y="1725930"/>
            <a:ext cx="2751455" cy="1936750"/>
          </a:xfrm>
          <a:prstGeom prst="round2SameRect">
            <a:avLst>
              <a:gd name="adj1" fmla="val 4491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80"/>
          </a:p>
        </p:txBody>
      </p:sp>
      <p:grpSp>
        <p:nvGrpSpPr>
          <p:cNvPr id="49" name="组合 48"/>
          <p:cNvGrpSpPr/>
          <p:nvPr/>
        </p:nvGrpSpPr>
        <p:grpSpPr>
          <a:xfrm rot="0">
            <a:off x="933450" y="1293495"/>
            <a:ext cx="2751455" cy="339090"/>
            <a:chOff x="4099" y="2170"/>
            <a:chExt cx="4333" cy="534"/>
          </a:xfrm>
        </p:grpSpPr>
        <p:sp>
          <p:nvSpPr>
            <p:cNvPr id="2" name="同侧圆角矩形 1"/>
            <p:cNvSpPr/>
            <p:nvPr/>
          </p:nvSpPr>
          <p:spPr>
            <a:xfrm>
              <a:off x="4099" y="2170"/>
              <a:ext cx="4333" cy="534"/>
            </a:xfrm>
            <a:prstGeom prst="round2SameRect">
              <a:avLst/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5013" y="2195"/>
              <a:ext cx="2944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en-US" sz="1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GPON OLT B1/B2</a:t>
              </a:r>
              <a:endPara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 rot="0">
            <a:off x="6211570" y="1287780"/>
            <a:ext cx="3106420" cy="344170"/>
            <a:chOff x="11754" y="2161"/>
            <a:chExt cx="4892" cy="542"/>
          </a:xfrm>
        </p:grpSpPr>
        <p:sp>
          <p:nvSpPr>
            <p:cNvPr id="20" name="同侧圆角矩形 19"/>
            <p:cNvSpPr/>
            <p:nvPr>
              <p:custDataLst>
                <p:tags r:id="rId10"/>
              </p:custDataLst>
            </p:nvPr>
          </p:nvSpPr>
          <p:spPr>
            <a:xfrm>
              <a:off x="11892" y="2170"/>
              <a:ext cx="4333" cy="533"/>
            </a:xfrm>
            <a:prstGeom prst="round2SameRect">
              <a:avLst/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>
              <p:custDataLst>
                <p:tags r:id="rId11"/>
              </p:custDataLst>
            </p:nvPr>
          </p:nvSpPr>
          <p:spPr>
            <a:xfrm>
              <a:off x="11754" y="2161"/>
              <a:ext cx="4892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en-US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Flexible GPON OLT_March 24</a:t>
              </a:r>
              <a:endParaRPr 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>
            <a:off x="933450" y="1633220"/>
            <a:ext cx="4932045" cy="0"/>
          </a:xfrm>
          <a:prstGeom prst="line">
            <a:avLst/>
          </a:prstGeom>
          <a:ln w="9525">
            <a:solidFill>
              <a:srgbClr val="DE6316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6" name="object 212"/>
          <p:cNvSpPr txBox="1"/>
          <p:nvPr>
            <p:custDataLst>
              <p:tags r:id="rId12"/>
            </p:custDataLst>
          </p:nvPr>
        </p:nvSpPr>
        <p:spPr>
          <a:xfrm>
            <a:off x="3878580" y="1832610"/>
            <a:ext cx="1782445" cy="190436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p>
            <a:pPr marL="184150" marR="5080" indent="-1714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 but powerful</a:t>
            </a:r>
            <a:endParaRPr 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5080" indent="-1714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1RU rack-mounted</a:t>
            </a:r>
            <a:endParaRPr 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5080" indent="-1714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full service m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anagement</a:t>
            </a:r>
            <a:endParaRPr 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5080" indent="-1714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 4*10GE </a:t>
            </a:r>
            <a:endParaRPr 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indent="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uplink port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1200" spc="5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9" name="object 200"/>
          <p:cNvSpPr txBox="1"/>
          <p:nvPr>
            <p:custDataLst>
              <p:tags r:id="rId13"/>
            </p:custDataLst>
          </p:nvPr>
        </p:nvSpPr>
        <p:spPr>
          <a:xfrm>
            <a:off x="6942455" y="5682615"/>
            <a:ext cx="1465580" cy="181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100" b="1" spc="-10" dirty="0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128-Port</a:t>
            </a:r>
            <a:endParaRPr lang="en-US" altLang="en-US" sz="1100" b="1" spc="-10" dirty="0">
              <a:solidFill>
                <a:srgbClr val="DE63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bject 212"/>
          <p:cNvSpPr txBox="1"/>
          <p:nvPr>
            <p:custDataLst>
              <p:tags r:id="rId14"/>
            </p:custDataLst>
          </p:nvPr>
        </p:nvSpPr>
        <p:spPr>
          <a:xfrm>
            <a:off x="9260205" y="1832610"/>
            <a:ext cx="1999615" cy="3641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84150" marR="5080" indent="-171450">
              <a:lnSpc>
                <a:spcPct val="2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GPON/XG(S)PON/10G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EPON hybrid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5080" indent="-171450">
              <a:lnSpc>
                <a:spcPct val="2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High density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5080" indent="-171450">
              <a:lnSpc>
                <a:spcPct val="2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AC/DC dual power supply (1+1 backup)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5080" indent="-171450">
              <a:lnSpc>
                <a:spcPct val="2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PON slots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5080" indent="-171450">
              <a:lnSpc>
                <a:spcPct val="2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customized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5080" indent="-171450">
              <a:lnSpc>
                <a:spcPct val="2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Smooth ev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olution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84150" marR="5080" indent="-171450">
              <a:lnSpc>
                <a:spcPct val="2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17000"/>
              </a:lnSpc>
              <a:spcBef>
                <a:spcPts val="100"/>
              </a:spcBef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图片 41" descr="C:/Users/cdata-0003/Desktop/C-Data FD1700S_接口正面.pngC-Data FD1700S_接口正面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27" t="-27" r="27" b="27"/>
          <a:stretch>
            <a:fillRect/>
          </a:stretch>
        </p:blipFill>
        <p:spPr>
          <a:xfrm>
            <a:off x="6353175" y="1974850"/>
            <a:ext cx="2644140" cy="1177925"/>
          </a:xfrm>
          <a:prstGeom prst="rect">
            <a:avLst/>
          </a:prstGeom>
        </p:spPr>
      </p:pic>
      <p:sp>
        <p:nvSpPr>
          <p:cNvPr id="44" name="object 200"/>
          <p:cNvSpPr txBox="1"/>
          <p:nvPr>
            <p:custDataLst>
              <p:tags r:id="rId17"/>
            </p:custDataLst>
          </p:nvPr>
        </p:nvSpPr>
        <p:spPr>
          <a:xfrm>
            <a:off x="6942455" y="3121660"/>
            <a:ext cx="1465580" cy="181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100" b="1" spc="-10" dirty="0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 to 32-Port</a:t>
            </a:r>
            <a:endParaRPr lang="en-US" altLang="en-US" sz="1100" b="1" spc="-10" dirty="0">
              <a:solidFill>
                <a:srgbClr val="DE63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1057275" y="2167890"/>
            <a:ext cx="2504440" cy="915670"/>
            <a:chOff x="2399" y="3604"/>
            <a:chExt cx="3944" cy="1442"/>
          </a:xfrm>
        </p:grpSpPr>
        <p:pic>
          <p:nvPicPr>
            <p:cNvPr id="47" name="图片 46" descr="//192.168.20.30/文件服务器/技术服务部/6. 产品相关资料--多部门共享/1. 产品图片/2. OLT 产品图片/FD1616S-B1/C-Data FD1616S-B1_接口图.pngC-Data FD1616S-B1_接口图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l="13" t="26864" r="-13" b="26864"/>
            <a:stretch>
              <a:fillRect/>
            </a:stretch>
          </p:blipFill>
          <p:spPr>
            <a:xfrm>
              <a:off x="2399" y="4104"/>
              <a:ext cx="3944" cy="942"/>
            </a:xfrm>
            <a:prstGeom prst="rect">
              <a:avLst/>
            </a:prstGeom>
          </p:spPr>
        </p:pic>
        <p:pic>
          <p:nvPicPr>
            <p:cNvPr id="45" name="图片 44" descr="C-Data FD1608S-B1_接口图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>
              <a:lum bright="12000" contrast="18000"/>
            </a:blip>
            <a:srcRect t="33735" b="36995"/>
            <a:stretch>
              <a:fillRect/>
            </a:stretch>
          </p:blipFill>
          <p:spPr>
            <a:xfrm>
              <a:off x="2399" y="3930"/>
              <a:ext cx="3944" cy="594"/>
            </a:xfrm>
            <a:prstGeom prst="rect">
              <a:avLst/>
            </a:prstGeom>
          </p:spPr>
        </p:pic>
        <p:pic>
          <p:nvPicPr>
            <p:cNvPr id="46" name="图片 45" descr="C-Data FD1604S-B1_接口图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>
              <a:lum bright="12000" contrast="18000"/>
            </a:blip>
            <a:srcRect t="34018" b="36995"/>
            <a:stretch>
              <a:fillRect/>
            </a:stretch>
          </p:blipFill>
          <p:spPr>
            <a:xfrm>
              <a:off x="2399" y="3604"/>
              <a:ext cx="3944" cy="590"/>
            </a:xfrm>
            <a:prstGeom prst="rect">
              <a:avLst/>
            </a:prstGeom>
          </p:spPr>
        </p:pic>
      </p:grpSp>
      <p:pic>
        <p:nvPicPr>
          <p:cNvPr id="48" name="图片 47" descr="C:/Users/cdata-0003/Desktop/FD5700S效果图.pngFD5700S效果图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lum bright="6000"/>
          </a:blip>
          <a:srcRect t="8986" b="8986"/>
          <a:stretch>
            <a:fillRect/>
          </a:stretch>
        </p:blipFill>
        <p:spPr>
          <a:xfrm>
            <a:off x="6665595" y="4032885"/>
            <a:ext cx="2028190" cy="1663700"/>
          </a:xfrm>
          <a:prstGeom prst="rect">
            <a:avLst/>
          </a:prstGeom>
        </p:spPr>
      </p:pic>
      <p:cxnSp>
        <p:nvCxnSpPr>
          <p:cNvPr id="51" name="直接连接符 50"/>
          <p:cNvCxnSpPr/>
          <p:nvPr>
            <p:custDataLst>
              <p:tags r:id="rId26"/>
            </p:custDataLst>
          </p:nvPr>
        </p:nvCxnSpPr>
        <p:spPr>
          <a:xfrm>
            <a:off x="6299200" y="1631950"/>
            <a:ext cx="4932045" cy="0"/>
          </a:xfrm>
          <a:prstGeom prst="line">
            <a:avLst/>
          </a:prstGeom>
          <a:ln w="9525">
            <a:solidFill>
              <a:srgbClr val="DE6316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5" name="object 200"/>
          <p:cNvSpPr txBox="1"/>
          <p:nvPr>
            <p:custDataLst>
              <p:tags r:id="rId27"/>
            </p:custDataLst>
          </p:nvPr>
        </p:nvSpPr>
        <p:spPr>
          <a:xfrm>
            <a:off x="1806575" y="3121660"/>
            <a:ext cx="932180" cy="181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100" b="1" spc="-10" dirty="0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4/8/16-Port</a:t>
            </a:r>
            <a:endParaRPr lang="en-US" altLang="en-US" sz="1100" b="1" spc="-10" dirty="0">
              <a:solidFill>
                <a:srgbClr val="DE63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200"/>
          <p:cNvSpPr txBox="1"/>
          <p:nvPr>
            <p:custDataLst>
              <p:tags r:id="rId28"/>
            </p:custDataLst>
          </p:nvPr>
        </p:nvSpPr>
        <p:spPr>
          <a:xfrm>
            <a:off x="1991360" y="5673090"/>
            <a:ext cx="635635" cy="19113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100" b="1" spc="-10" dirty="0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4+4-Port</a:t>
            </a:r>
            <a:endParaRPr lang="en-US" altLang="en-US" sz="1100" b="1" spc="-10" dirty="0">
              <a:solidFill>
                <a:srgbClr val="DE63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212"/>
          <p:cNvSpPr txBox="1"/>
          <p:nvPr>
            <p:custDataLst>
              <p:tags r:id="rId29"/>
            </p:custDataLst>
          </p:nvPr>
        </p:nvSpPr>
        <p:spPr>
          <a:xfrm>
            <a:off x="3878580" y="4344035"/>
            <a:ext cx="2079625" cy="183388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p>
            <a:pPr marL="184150" marR="5080" indent="-1714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4*fixed ports                             + 4*optional ports</a:t>
            </a:r>
            <a:endParaRPr lang="en-US" sz="1200" spc="5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84150" marR="5080" indent="-1714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 spc="5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Hot-pluggable</a:t>
            </a:r>
            <a:endParaRPr lang="en-US" sz="1200" spc="5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84150" marR="5080" indent="-1714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 spc="5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Support QoS for       improving traffic control</a:t>
            </a:r>
            <a:endParaRPr lang="en-US" sz="1200" spc="5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84150" marR="5080" indent="-1714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 spc="5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Agile network expansion</a:t>
            </a:r>
            <a:endParaRPr lang="en-US" sz="1200" spc="5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 rot="0">
            <a:off x="935355" y="3865880"/>
            <a:ext cx="2751455" cy="339090"/>
            <a:chOff x="4099" y="2170"/>
            <a:chExt cx="4333" cy="534"/>
          </a:xfrm>
        </p:grpSpPr>
        <p:sp>
          <p:nvSpPr>
            <p:cNvPr id="16" name="同侧圆角矩形 15"/>
            <p:cNvSpPr/>
            <p:nvPr>
              <p:custDataLst>
                <p:tags r:id="rId30"/>
              </p:custDataLst>
            </p:nvPr>
          </p:nvSpPr>
          <p:spPr>
            <a:xfrm>
              <a:off x="4099" y="2170"/>
              <a:ext cx="4333" cy="534"/>
            </a:xfrm>
            <a:prstGeom prst="round2SameRect">
              <a:avLst/>
            </a:prstGeom>
            <a:solidFill>
              <a:srgbClr val="DE6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31"/>
              </p:custDataLst>
            </p:nvPr>
          </p:nvSpPr>
          <p:spPr>
            <a:xfrm>
              <a:off x="5013" y="2195"/>
              <a:ext cx="2505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en-US" sz="1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EPON OLT B1</a:t>
              </a:r>
              <a:endPara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9" name="直接连接符 18"/>
          <p:cNvCxnSpPr/>
          <p:nvPr>
            <p:custDataLst>
              <p:tags r:id="rId32"/>
            </p:custDataLst>
          </p:nvPr>
        </p:nvCxnSpPr>
        <p:spPr>
          <a:xfrm>
            <a:off x="935355" y="4205605"/>
            <a:ext cx="4932045" cy="0"/>
          </a:xfrm>
          <a:prstGeom prst="line">
            <a:avLst/>
          </a:prstGeom>
          <a:ln w="9525">
            <a:solidFill>
              <a:srgbClr val="DE6316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1000760" y="4410710"/>
            <a:ext cx="2630170" cy="1234440"/>
            <a:chOff x="1576" y="6946"/>
            <a:chExt cx="4142" cy="1944"/>
          </a:xfrm>
        </p:grpSpPr>
        <p:pic>
          <p:nvPicPr>
            <p:cNvPr id="7" name="图片 6" descr="//192.168.20.30/文件服务器/技术服务部/6. 产品相关资料--多部门共享/1. 产品图片/2. OLT 产品图片/FD1304S/C-Data FD1304S_interfaces.pngC-Data FD1304S_interfaces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34"/>
            <a:srcRect t="53837" b="8305"/>
            <a:stretch>
              <a:fillRect/>
            </a:stretch>
          </p:blipFill>
          <p:spPr>
            <a:xfrm>
              <a:off x="1591" y="8081"/>
              <a:ext cx="4067" cy="760"/>
            </a:xfrm>
            <a:prstGeom prst="rect">
              <a:avLst/>
            </a:prstGeom>
          </p:spPr>
        </p:pic>
        <p:pic>
          <p:nvPicPr>
            <p:cNvPr id="22" name="图片 21" descr="//192.168.20.30/文件服务器/技术服务部/6. 产品相关资料--多部门共享/1. 产品图片/2. OLT 产品图片/FD1304E/C-Data FD1304E_interfaces_7.pngC-Data FD1304E_interfaces_7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36"/>
            <a:srcRect l="-13" t="3385" r="13" b="3385"/>
            <a:stretch>
              <a:fillRect/>
            </a:stretch>
          </p:blipFill>
          <p:spPr>
            <a:xfrm>
              <a:off x="1576" y="6946"/>
              <a:ext cx="4143" cy="1944"/>
            </a:xfrm>
            <a:prstGeom prst="rect">
              <a:avLst/>
            </a:prstGeom>
          </p:spPr>
        </p:pic>
      </p:grpSp>
    </p:spTree>
    <p:custDataLst>
      <p:tags r:id="rId3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4802505" y="1346835"/>
            <a:ext cx="7031355" cy="4695190"/>
            <a:chOff x="7563" y="2256"/>
            <a:chExt cx="11073" cy="7394"/>
          </a:xfrm>
        </p:grpSpPr>
        <p:sp>
          <p:nvSpPr>
            <p:cNvPr id="13" name="文本框 12"/>
            <p:cNvSpPr txBox="1"/>
            <p:nvPr>
              <p:custDataLst>
                <p:tags r:id="rId1"/>
              </p:custDataLst>
            </p:nvPr>
          </p:nvSpPr>
          <p:spPr>
            <a:xfrm>
              <a:off x="7841" y="8527"/>
              <a:ext cx="2858" cy="106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indent="0" algn="l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sz="1600" b="1">
                  <a:solidFill>
                    <a:srgbClr val="DE63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Heat </a:t>
              </a:r>
              <a:r>
                <a:rPr lang="en-US" sz="1600" b="1">
                  <a:solidFill>
                    <a:srgbClr val="DE63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sz="1600" b="1">
                  <a:solidFill>
                    <a:srgbClr val="DE63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issipation </a:t>
              </a:r>
              <a:r>
                <a:rPr lang="en-US" sz="1600" b="1">
                  <a:solidFill>
                    <a:srgbClr val="DE63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sz="1600" b="1">
                  <a:solidFill>
                    <a:srgbClr val="DE63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ptimization</a:t>
              </a:r>
              <a:endParaRPr sz="16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"/>
              </p:custDataLst>
            </p:nvPr>
          </p:nvSpPr>
          <p:spPr>
            <a:xfrm>
              <a:off x="13307" y="8513"/>
              <a:ext cx="4329" cy="1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171450" indent="-171450" algn="l" fontAlgn="auto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zh-CN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j-lt"/>
                  <a:cs typeface="Arial" panose="020B0604020202020204" pitchFamily="34" charset="0"/>
                  <a:sym typeface="+mn-ea"/>
                </a:rPr>
                <a:t>Optimized module spacing.</a:t>
              </a:r>
              <a:endPara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endParaRPr>
            </a:p>
            <a:p>
              <a:pPr marL="171450" indent="-171450" algn="l" fontAlgn="auto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zh-CN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j-lt"/>
                  <a:cs typeface="Arial" panose="020B0604020202020204" pitchFamily="34" charset="0"/>
                  <a:sym typeface="+mn-ea"/>
                </a:rPr>
                <a:t>Professional air duct design.</a:t>
              </a:r>
              <a:endPara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endParaRPr>
            </a:p>
            <a:p>
              <a:pPr marL="171450" indent="-171450" algn="l" fontAlgn="auto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zh-CN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j-lt"/>
                  <a:cs typeface="Arial" panose="020B0604020202020204" pitchFamily="34" charset="0"/>
                  <a:sym typeface="+mn-ea"/>
                </a:rPr>
                <a:t>Intelligent variable fan speed design.</a:t>
              </a:r>
              <a:endParaRPr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endParaRPr>
            </a:p>
          </p:txBody>
        </p:sp>
        <p:pic>
          <p:nvPicPr>
            <p:cNvPr id="35" name="图片 34" descr="C-Data FD1608S-B1_斜侧面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40979" t="41706" r="9850" b="13954"/>
            <a:stretch>
              <a:fillRect/>
            </a:stretch>
          </p:blipFill>
          <p:spPr>
            <a:xfrm>
              <a:off x="10952" y="8586"/>
              <a:ext cx="2056" cy="106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7841" y="4578"/>
              <a:ext cx="3188" cy="11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indent="0" algn="l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DE63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Compact</a:t>
              </a:r>
              <a:endParaRPr lang="en-US" sz="16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0" algn="l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DE63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Size</a:t>
              </a:r>
              <a:endParaRPr lang="en-US" sz="16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6"/>
              </p:custDataLst>
            </p:nvPr>
          </p:nvSpPr>
          <p:spPr>
            <a:xfrm>
              <a:off x="13307" y="4463"/>
              <a:ext cx="5329" cy="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171450" indent="-171450" algn="l" fontAlgn="auto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zh-CN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j-lt"/>
                  <a:cs typeface="Arial" panose="020B0604020202020204" pitchFamily="34" charset="0"/>
                  <a:sym typeface="+mn-ea"/>
                </a:rPr>
                <a:t>Uniform dimension of modules for</a:t>
              </a:r>
              <a:r>
                <a:rPr lang="en-US" altLang="zh-CN" sz="1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j-lt"/>
                  <a:cs typeface="Arial" panose="020B0604020202020204" pitchFamily="34" charset="0"/>
                  <a:sym typeface="+mn-ea"/>
                </a:rPr>
                <a:t> all 4/8/16-port.</a:t>
              </a:r>
              <a:endParaRPr lang="en-US" altLang="zh-CN" sz="1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endParaRPr>
            </a:p>
            <a:p>
              <a:pPr marL="171450" indent="-171450" algn="l" fontAlgn="auto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zh-CN" sz="1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j-lt"/>
                  <a:cs typeface="Arial" panose="020B0604020202020204" pitchFamily="34" charset="0"/>
                  <a:sym typeface="+mn-ea"/>
                </a:rPr>
                <a:t>Easily </a:t>
              </a:r>
              <a:r>
                <a:rPr lang="en-US" altLang="zh-CN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j-lt"/>
                  <a:cs typeface="Arial" panose="020B0604020202020204" pitchFamily="34" charset="0"/>
                  <a:sym typeface="+mn-ea"/>
                </a:rPr>
                <a:t>storage and transportation.</a:t>
              </a:r>
              <a:endPara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endParaRPr>
            </a:p>
            <a:p>
              <a:pPr marL="171450" indent="-171450" algn="l" fontAlgn="auto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zh-CN" sz="1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j-lt"/>
                  <a:cs typeface="Arial" panose="020B0604020202020204" pitchFamily="34" charset="0"/>
                  <a:sym typeface="+mn-ea"/>
                </a:rPr>
                <a:t>Only 265mm deep</a:t>
              </a:r>
              <a:r>
                <a:rPr lang="en-US" altLang="zh-CN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j-lt"/>
                  <a:cs typeface="Arial" panose="020B0604020202020204" pitchFamily="34" charset="0"/>
                  <a:sym typeface="+mn-ea"/>
                </a:rPr>
                <a:t>, fits into general purpose shallow cabinets, saving server room space and cost.</a:t>
              </a:r>
              <a:endParaRPr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 rot="0">
              <a:off x="10723" y="4508"/>
              <a:ext cx="2341" cy="1313"/>
              <a:chOff x="7158" y="4019"/>
              <a:chExt cx="8915" cy="5001"/>
            </a:xfrm>
          </p:grpSpPr>
          <p:pic>
            <p:nvPicPr>
              <p:cNvPr id="37" name="图片 36" descr="C-Data FD1608S-B1_斜侧面"/>
              <p:cNvPicPr>
                <a:picLocks noChangeAspect="1"/>
              </p:cNvPicPr>
              <p:nvPr/>
            </p:nvPicPr>
            <p:blipFill>
              <a:blip r:embed="rId7"/>
              <a:srcRect l="6883" t="37728" r="47167" b="13220"/>
              <a:stretch>
                <a:fillRect/>
              </a:stretch>
            </p:blipFill>
            <p:spPr>
              <a:xfrm>
                <a:off x="7411" y="4019"/>
                <a:ext cx="8662" cy="5001"/>
              </a:xfrm>
              <a:prstGeom prst="rect">
                <a:avLst/>
              </a:prstGeom>
            </p:spPr>
          </p:pic>
          <p:cxnSp>
            <p:nvCxnSpPr>
              <p:cNvPr id="38" name="直接连接符 37"/>
              <p:cNvCxnSpPr/>
              <p:nvPr/>
            </p:nvCxnSpPr>
            <p:spPr>
              <a:xfrm>
                <a:off x="7685" y="5569"/>
                <a:ext cx="3657" cy="3098"/>
              </a:xfrm>
              <a:prstGeom prst="line">
                <a:avLst/>
              </a:prstGeom>
              <a:ln>
                <a:solidFill>
                  <a:srgbClr val="DE631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文本框 38"/>
              <p:cNvSpPr txBox="1"/>
              <p:nvPr/>
            </p:nvSpPr>
            <p:spPr>
              <a:xfrm rot="2460000">
                <a:off x="7158" y="6821"/>
                <a:ext cx="3295" cy="1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8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265mm</a:t>
                </a:r>
                <a:endParaRPr lang="en-US" altLang="zh-CN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圆角矩形 17"/>
            <p:cNvSpPr/>
            <p:nvPr/>
          </p:nvSpPr>
          <p:spPr>
            <a:xfrm>
              <a:off x="7563" y="6159"/>
              <a:ext cx="10918" cy="1947"/>
            </a:xfrm>
            <a:prstGeom prst="roundRect">
              <a:avLst>
                <a:gd name="adj" fmla="val 7293"/>
              </a:avLst>
            </a:prstGeom>
            <a:gradFill>
              <a:gsLst>
                <a:gs pos="130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841" y="6581"/>
              <a:ext cx="2604" cy="11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 algn="l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DE63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CMS &amp;</a:t>
              </a:r>
              <a:endParaRPr lang="en-US" sz="16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0" algn="l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DE63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OLT WEB3.0</a:t>
              </a:r>
              <a:endParaRPr lang="en-US" sz="16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9"/>
              </p:custDataLst>
            </p:nvPr>
          </p:nvSpPr>
          <p:spPr>
            <a:xfrm>
              <a:off x="13307" y="6588"/>
              <a:ext cx="5173" cy="1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171450" indent="-171450" algn="l" fontAlgn="auto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zh-CN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j-lt"/>
                  <a:cs typeface="Arial" panose="020B0604020202020204" pitchFamily="34" charset="0"/>
                  <a:sym typeface="+mn-ea"/>
                </a:rPr>
                <a:t>Support rapid deployment, real-time monitoring and flexible management.</a:t>
              </a:r>
              <a:endPara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endParaRPr>
            </a:p>
            <a:p>
              <a:pPr marL="171450" indent="-171450" algn="l" fontAlgn="auto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zh-CN" sz="1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j-lt"/>
                  <a:cs typeface="Arial" panose="020B0604020202020204" pitchFamily="34" charset="0"/>
                  <a:sym typeface="+mn-ea"/>
                </a:rPr>
                <a:t>User-friendly and visualized pages</a:t>
              </a:r>
              <a:endParaRPr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7563" y="2256"/>
              <a:ext cx="10918" cy="1973"/>
            </a:xfrm>
            <a:prstGeom prst="roundRect">
              <a:avLst>
                <a:gd name="adj" fmla="val 7293"/>
              </a:avLst>
            </a:prstGeom>
            <a:gradFill>
              <a:gsLst>
                <a:gs pos="130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>
              <p:custDataLst>
                <p:tags r:id="rId10"/>
              </p:custDataLst>
            </p:nvPr>
          </p:nvSpPr>
          <p:spPr>
            <a:xfrm>
              <a:off x="7841" y="2728"/>
              <a:ext cx="2787" cy="103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indent="0" algn="l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sz="1600" b="1">
                  <a:solidFill>
                    <a:srgbClr val="DE63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Pluggable</a:t>
              </a:r>
              <a:endParaRPr sz="16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0" algn="l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DE63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sz="1600" b="1">
                  <a:solidFill>
                    <a:srgbClr val="DE63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ower </a:t>
              </a:r>
              <a:r>
                <a:rPr lang="en-US" sz="1600" b="1">
                  <a:solidFill>
                    <a:srgbClr val="DE63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sz="1600" b="1">
                  <a:solidFill>
                    <a:srgbClr val="DE63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odules</a:t>
              </a:r>
              <a:r>
                <a:rPr sz="1600" b="1">
                  <a:solidFill>
                    <a:srgbClr val="DE6316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>
                  <a:solidFill>
                    <a:srgbClr val="DE6316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>
                <a:solidFill>
                  <a:srgbClr val="DE631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文本框 64"/>
            <p:cNvSpPr txBox="1"/>
            <p:nvPr>
              <p:custDataLst>
                <p:tags r:id="rId11"/>
              </p:custDataLst>
            </p:nvPr>
          </p:nvSpPr>
          <p:spPr>
            <a:xfrm>
              <a:off x="13307" y="2698"/>
              <a:ext cx="4848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171450" indent="-171450" algn="l" fontAlgn="auto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zh-CN" sz="1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j-lt"/>
                  <a:cs typeface="Arial" panose="020B0604020202020204" pitchFamily="34" charset="0"/>
                  <a:sym typeface="+mn-ea"/>
                </a:rPr>
                <a:t>Soft-start</a:t>
              </a:r>
              <a:r>
                <a:rPr lang="en-US" altLang="zh-CN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j-lt"/>
                  <a:cs typeface="Arial" panose="020B0604020202020204" pitchFamily="34" charset="0"/>
                  <a:sym typeface="+mn-ea"/>
                </a:rPr>
                <a:t> for power supply.</a:t>
              </a:r>
              <a:endPara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endParaRPr>
            </a:p>
            <a:p>
              <a:pPr marL="171450" indent="-171450" algn="l" fontAlgn="auto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zh-CN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j-lt"/>
                  <a:cs typeface="Arial" panose="020B0604020202020204" pitchFamily="34" charset="0"/>
                  <a:sym typeface="+mn-ea"/>
                </a:rPr>
                <a:t>Optional</a:t>
              </a:r>
              <a:r>
                <a:rPr lang="en-US" altLang="zh-CN" sz="1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j-lt"/>
                  <a:cs typeface="Arial" panose="020B0604020202020204" pitchFamily="34" charset="0"/>
                  <a:sym typeface="+mn-ea"/>
                </a:rPr>
                <a:t> AC/DC/BBU</a:t>
              </a:r>
              <a:r>
                <a:rPr lang="en-US" altLang="zh-CN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j-lt"/>
                  <a:cs typeface="Arial" panose="020B0604020202020204" pitchFamily="34" charset="0"/>
                  <a:sym typeface="+mn-ea"/>
                </a:rPr>
                <a:t> and assignable priority.</a:t>
              </a:r>
              <a:endParaRPr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endParaRPr>
            </a:p>
          </p:txBody>
        </p:sp>
        <p:pic>
          <p:nvPicPr>
            <p:cNvPr id="20" name="图片 19" descr="C-Data FD1608S-B1_可插拔电源模块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0718" y="2549"/>
              <a:ext cx="2455" cy="1450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313055" y="355600"/>
            <a:ext cx="6591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GPON OLT New Upgrade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4" name="图片 3" descr="G:\资料文件\设计资料\3. 软件网管界面\CMS\CMS.pngCMS"/>
          <p:cNvPicPr>
            <a:picLocks noChangeAspect="1"/>
          </p:cNvPicPr>
          <p:nvPr/>
        </p:nvPicPr>
        <p:blipFill>
          <a:blip r:embed="rId14"/>
          <a:srcRect l="34" r="34"/>
          <a:stretch>
            <a:fillRect/>
          </a:stretch>
        </p:blipFill>
        <p:spPr>
          <a:xfrm>
            <a:off x="7024370" y="3987800"/>
            <a:ext cx="1111250" cy="932180"/>
          </a:xfrm>
          <a:prstGeom prst="rect">
            <a:avLst/>
          </a:prstGeom>
        </p:spPr>
      </p:pic>
      <p:pic>
        <p:nvPicPr>
          <p:cNvPr id="7" name="图片 6" descr="首页背景-0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36131" t="36426" r="38901"/>
          <a:stretch>
            <a:fillRect/>
          </a:stretch>
        </p:blipFill>
        <p:spPr>
          <a:xfrm rot="10800000">
            <a:off x="0" y="5193665"/>
            <a:ext cx="876935" cy="1257935"/>
          </a:xfrm>
          <a:prstGeom prst="rect">
            <a:avLst/>
          </a:prstGeom>
        </p:spPr>
      </p:pic>
      <p:pic>
        <p:nvPicPr>
          <p:cNvPr id="10" name="图片 9" descr="首页背景-0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rcRect l="36131" t="36426" r="38901"/>
          <a:stretch>
            <a:fillRect/>
          </a:stretch>
        </p:blipFill>
        <p:spPr>
          <a:xfrm rot="10800000" flipH="1">
            <a:off x="11325225" y="1175385"/>
            <a:ext cx="876935" cy="1257935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355600" y="1403985"/>
            <a:ext cx="4101465" cy="2969895"/>
            <a:chOff x="560" y="2371"/>
            <a:chExt cx="6459" cy="4677"/>
          </a:xfrm>
        </p:grpSpPr>
        <p:grpSp>
          <p:nvGrpSpPr>
            <p:cNvPr id="28" name="组合 27"/>
            <p:cNvGrpSpPr/>
            <p:nvPr/>
          </p:nvGrpSpPr>
          <p:grpSpPr>
            <a:xfrm>
              <a:off x="1087" y="2371"/>
              <a:ext cx="5396" cy="1299"/>
              <a:chOff x="1208" y="3146"/>
              <a:chExt cx="5396" cy="1299"/>
            </a:xfrm>
          </p:grpSpPr>
          <p:sp>
            <p:nvSpPr>
              <p:cNvPr id="67" name="圆角矩形 66"/>
              <p:cNvSpPr/>
              <p:nvPr>
                <p:custDataLst>
                  <p:tags r:id="rId18"/>
                </p:custDataLst>
              </p:nvPr>
            </p:nvSpPr>
            <p:spPr>
              <a:xfrm>
                <a:off x="2822" y="3146"/>
                <a:ext cx="2168" cy="516"/>
              </a:xfrm>
              <a:prstGeom prst="roundRect">
                <a:avLst>
                  <a:gd name="adj" fmla="val 50000"/>
                </a:avLst>
              </a:prstGeom>
              <a:solidFill>
                <a:srgbClr val="DE63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1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 Upgrade</a:t>
                </a:r>
                <a:endParaRPr lang="en-US" altLang="zh-CN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文本框 13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1208" y="3752"/>
                <a:ext cx="5396" cy="693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indent="0" algn="ctr">
                  <a:lnSpc>
                    <a:spcPct val="150000"/>
                  </a:lnSpc>
                  <a:buClrTx/>
                  <a:buSzTx/>
                  <a:buNone/>
                </a:pPr>
                <a:r>
                  <a:rPr lang="en-US" altLang="en-GB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FD1604/08/16S-B1</a:t>
                </a:r>
                <a:endParaRPr lang="en-US" alt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560" y="3798"/>
              <a:ext cx="6459" cy="2336"/>
              <a:chOff x="690" y="3377"/>
              <a:chExt cx="7225" cy="2614"/>
            </a:xfrm>
          </p:grpSpPr>
          <p:pic>
            <p:nvPicPr>
              <p:cNvPr id="27" name="图片 26" descr="//192.168.20.30/文件服务器/技术服务部/6. 产品相关资料--多部门共享/1. 产品图片/2. OLT 产品图片/FD1616S-B1/C-Data FD1616S-B1_接口图.pngC-Data FD1616S-B1_接口图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21"/>
              <a:srcRect t="26865" b="26865"/>
              <a:stretch>
                <a:fillRect/>
              </a:stretch>
            </p:blipFill>
            <p:spPr>
              <a:xfrm>
                <a:off x="690" y="4265"/>
                <a:ext cx="7225" cy="1726"/>
              </a:xfrm>
              <a:prstGeom prst="rect">
                <a:avLst/>
              </a:prstGeom>
            </p:spPr>
          </p:pic>
          <p:pic>
            <p:nvPicPr>
              <p:cNvPr id="19" name="图片 18" descr="C-Data FD1608S-B1_接口图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23">
                <a:lum bright="12000" contrast="18000"/>
              </a:blip>
              <a:srcRect t="33735" b="36995"/>
              <a:stretch>
                <a:fillRect/>
              </a:stretch>
            </p:blipFill>
            <p:spPr>
              <a:xfrm>
                <a:off x="735" y="3959"/>
                <a:ext cx="7169" cy="1080"/>
              </a:xfrm>
              <a:prstGeom prst="rect">
                <a:avLst/>
              </a:prstGeom>
            </p:spPr>
          </p:pic>
          <p:pic>
            <p:nvPicPr>
              <p:cNvPr id="26" name="图片 25" descr="C-Data FD1604S-B1_接口图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25">
                <a:lum bright="12000" contrast="18000"/>
              </a:blip>
              <a:srcRect t="34018" b="36995"/>
              <a:stretch>
                <a:fillRect/>
              </a:stretch>
            </p:blipFill>
            <p:spPr>
              <a:xfrm>
                <a:off x="733" y="3377"/>
                <a:ext cx="7172" cy="1073"/>
              </a:xfrm>
              <a:prstGeom prst="rect">
                <a:avLst/>
              </a:prstGeom>
            </p:spPr>
          </p:pic>
        </p:grpSp>
        <p:sp>
          <p:nvSpPr>
            <p:cNvPr id="3" name="文本框 2"/>
            <p:cNvSpPr txBox="1"/>
            <p:nvPr>
              <p:custDataLst>
                <p:tags r:id="rId26"/>
              </p:custDataLst>
            </p:nvPr>
          </p:nvSpPr>
          <p:spPr>
            <a:xfrm>
              <a:off x="1087" y="6355"/>
              <a:ext cx="5396" cy="69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indent="0" algn="ctr">
                <a:lnSpc>
                  <a:spcPct val="150000"/>
                </a:lnSpc>
                <a:buClrTx/>
                <a:buSzTx/>
                <a:buNone/>
              </a:pPr>
              <a:r>
                <a:rPr lang="en-US" alt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FD1604/08/16S-B1 not support CMS</a:t>
              </a:r>
              <a:endParaRPr lang="en-US" alt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6" name="图片 15" descr="FD1604S-B0 正面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607695" y="4514215"/>
            <a:ext cx="3979545" cy="722630"/>
          </a:xfrm>
          <a:prstGeom prst="rect">
            <a:avLst/>
          </a:prstGeom>
        </p:spPr>
      </p:pic>
    </p:spTree>
    <p:custDataLst>
      <p:tags r:id="rId2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2035070" y="5714881"/>
            <a:ext cx="2187461" cy="3924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en-US" altLang="zh-CN" sz="14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Traditional OLT WEB</a:t>
            </a:r>
            <a:endParaRPr lang="en-US" altLang="zh-CN" sz="1400" b="1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011061" y="5714881"/>
            <a:ext cx="2911323" cy="3924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en-US" altLang="zh-CN" sz="14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C-Data New OLT WEB 3.0</a:t>
            </a:r>
            <a:endParaRPr lang="en-US" altLang="zh-CN" sz="1400" b="1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722" y="2070171"/>
            <a:ext cx="4692406" cy="34383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250615" y="2070167"/>
            <a:ext cx="5547847" cy="3437821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3493" y="346236"/>
            <a:ext cx="292720" cy="469876"/>
          </a:xfrm>
          <a:prstGeom prst="rect">
            <a:avLst/>
          </a:prstGeom>
          <a:solidFill>
            <a:srgbClr val="DE6317"/>
          </a:solidFill>
          <a:ln>
            <a:solidFill>
              <a:srgbClr val="E36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61939" y="282739"/>
            <a:ext cx="9900404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4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OLT WEB Management Interface upgrade— WEB 3.0</a:t>
            </a:r>
            <a:endParaRPr lang="en-US" altLang="zh-CN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65" name="图片 64" descr="logo_标准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824528" y="262255"/>
            <a:ext cx="974090" cy="448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44258" y="1206500"/>
            <a:ext cx="10104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The new interface can not only improve the user experience, but also reduce the </a:t>
            </a:r>
            <a:r>
              <a:rPr lang="en-US" altLang="zh-CN"/>
              <a:t>study </a:t>
            </a:r>
            <a:r>
              <a:rPr lang="zh-CN" altLang="en-US"/>
              <a:t>cost</a:t>
            </a:r>
            <a:r>
              <a:rPr lang="en-US" altLang="zh-CN"/>
              <a:t>.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接连接符 35"/>
          <p:cNvCxnSpPr>
            <a:stCxn id="3" idx="4"/>
            <a:endCxn id="35" idx="0"/>
          </p:cNvCxnSpPr>
          <p:nvPr/>
        </p:nvCxnSpPr>
        <p:spPr>
          <a:xfrm flipH="1">
            <a:off x="1003459" y="1763395"/>
            <a:ext cx="1905" cy="3683635"/>
          </a:xfrm>
          <a:prstGeom prst="line">
            <a:avLst/>
          </a:prstGeom>
          <a:ln>
            <a:solidFill>
              <a:srgbClr val="DE63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/>
          <p:cNvSpPr/>
          <p:nvPr/>
        </p:nvSpPr>
        <p:spPr>
          <a:xfrm>
            <a:off x="860411" y="1474932"/>
            <a:ext cx="288000" cy="288000"/>
          </a:xfrm>
          <a:prstGeom prst="ellipse">
            <a:avLst/>
          </a:prstGeom>
          <a:solidFill>
            <a:srgbClr val="DE63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zh-CN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72210" y="1390015"/>
            <a:ext cx="1887220" cy="62928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endParaRPr lang="en-US" altLang="zh-CN" sz="1400" b="1">
              <a:solidFill>
                <a:srgbClr val="DE63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VLAN configuration</a:t>
            </a:r>
            <a:endParaRPr lang="en-US" altLang="zh-CN" sz="11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13055" y="355600"/>
            <a:ext cx="9855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Rapid Deployment </a:t>
            </a:r>
            <a:r>
              <a:rPr lang="en-US" sz="3200" b="1">
                <a:solidFill>
                  <a:srgbClr val="DE6316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With OLT WEB Guidance</a:t>
            </a:r>
            <a:endParaRPr lang="en-US" sz="3200" b="1">
              <a:solidFill>
                <a:srgbClr val="DE6316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6" name="椭圆 25"/>
          <p:cNvSpPr/>
          <p:nvPr>
            <p:custDataLst>
              <p:tags r:id="rId2"/>
            </p:custDataLst>
          </p:nvPr>
        </p:nvSpPr>
        <p:spPr>
          <a:xfrm>
            <a:off x="860411" y="2269317"/>
            <a:ext cx="288000" cy="288000"/>
          </a:xfrm>
          <a:prstGeom prst="ellipse">
            <a:avLst/>
          </a:prstGeom>
          <a:solidFill>
            <a:srgbClr val="DE63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zh-CN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椭圆 26"/>
          <p:cNvSpPr/>
          <p:nvPr>
            <p:custDataLst>
              <p:tags r:id="rId3"/>
            </p:custDataLst>
          </p:nvPr>
        </p:nvSpPr>
        <p:spPr>
          <a:xfrm>
            <a:off x="860411" y="3063702"/>
            <a:ext cx="288000" cy="288000"/>
          </a:xfrm>
          <a:prstGeom prst="ellipse">
            <a:avLst/>
          </a:prstGeom>
          <a:solidFill>
            <a:srgbClr val="DE63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zh-CN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椭圆 27"/>
          <p:cNvSpPr/>
          <p:nvPr>
            <p:custDataLst>
              <p:tags r:id="rId4"/>
            </p:custDataLst>
          </p:nvPr>
        </p:nvSpPr>
        <p:spPr>
          <a:xfrm>
            <a:off x="860411" y="3858087"/>
            <a:ext cx="288000" cy="288000"/>
          </a:xfrm>
          <a:prstGeom prst="ellipse">
            <a:avLst/>
          </a:prstGeom>
          <a:solidFill>
            <a:srgbClr val="DE63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altLang="zh-CN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5"/>
            </p:custDataLst>
          </p:nvPr>
        </p:nvSpPr>
        <p:spPr>
          <a:xfrm>
            <a:off x="1172210" y="2184400"/>
            <a:ext cx="1828165" cy="62928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</a:t>
            </a:r>
            <a:endParaRPr lang="en-US" altLang="zh-CN" sz="1600" b="1">
              <a:solidFill>
                <a:srgbClr val="DE63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ONU capability planning</a:t>
            </a:r>
            <a:endParaRPr lang="en-US" altLang="zh-CN" sz="11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6"/>
            </p:custDataLst>
          </p:nvPr>
        </p:nvSpPr>
        <p:spPr>
          <a:xfrm>
            <a:off x="1172210" y="2978785"/>
            <a:ext cx="1828165" cy="62928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Channel</a:t>
            </a:r>
            <a:endParaRPr lang="en-US" altLang="zh-CN" sz="1400" b="1">
              <a:solidFill>
                <a:srgbClr val="DE63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GEM/TCONT/DBA....</a:t>
            </a:r>
            <a:endParaRPr lang="en-US" altLang="zh-CN" sz="11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7"/>
            </p:custDataLst>
          </p:nvPr>
        </p:nvSpPr>
        <p:spPr>
          <a:xfrm>
            <a:off x="1172210" y="3773170"/>
            <a:ext cx="1828165" cy="62928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ONU Port</a:t>
            </a:r>
            <a:endParaRPr lang="en-US" altLang="zh-CN" sz="1400" b="1">
              <a:solidFill>
                <a:srgbClr val="DE63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ONU port configuration</a:t>
            </a:r>
            <a:endParaRPr lang="en-US" altLang="zh-CN" sz="11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8"/>
            </p:custDataLst>
          </p:nvPr>
        </p:nvSpPr>
        <p:spPr>
          <a:xfrm>
            <a:off x="1172210" y="4567555"/>
            <a:ext cx="1828165" cy="62928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ONU Multicast</a:t>
            </a:r>
            <a:endParaRPr lang="en-US" altLang="zh-CN" sz="1400" b="1">
              <a:solidFill>
                <a:srgbClr val="DE63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Multicast configuration</a:t>
            </a:r>
            <a:endParaRPr lang="en-US" altLang="zh-CN" sz="11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本框 32"/>
          <p:cNvSpPr txBox="1"/>
          <p:nvPr>
            <p:custDataLst>
              <p:tags r:id="rId9"/>
            </p:custDataLst>
          </p:nvPr>
        </p:nvSpPr>
        <p:spPr>
          <a:xfrm>
            <a:off x="1172210" y="5361940"/>
            <a:ext cx="1856740" cy="62928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>
                <a:solidFill>
                  <a:srgbClr val="DE63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  <a:endParaRPr lang="en-US" altLang="zh-CN" sz="1600" b="1">
              <a:solidFill>
                <a:srgbClr val="DE63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policy completely</a:t>
            </a:r>
            <a:endParaRPr lang="en-US" altLang="zh-CN" sz="11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椭圆 33"/>
          <p:cNvSpPr/>
          <p:nvPr>
            <p:custDataLst>
              <p:tags r:id="rId10"/>
            </p:custDataLst>
          </p:nvPr>
        </p:nvSpPr>
        <p:spPr>
          <a:xfrm>
            <a:off x="860411" y="4652472"/>
            <a:ext cx="288000" cy="288000"/>
          </a:xfrm>
          <a:prstGeom prst="ellipse">
            <a:avLst/>
          </a:prstGeom>
          <a:solidFill>
            <a:srgbClr val="DE63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zh-CN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椭圆 34"/>
          <p:cNvSpPr/>
          <p:nvPr>
            <p:custDataLst>
              <p:tags r:id="rId11"/>
            </p:custDataLst>
          </p:nvPr>
        </p:nvSpPr>
        <p:spPr>
          <a:xfrm>
            <a:off x="860411" y="5446857"/>
            <a:ext cx="288000" cy="288000"/>
          </a:xfrm>
          <a:prstGeom prst="ellipse">
            <a:avLst/>
          </a:prstGeom>
          <a:solidFill>
            <a:srgbClr val="DE63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 b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altLang="zh-CN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 descr="首页背景-0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36131" t="36426" r="38901"/>
          <a:stretch>
            <a:fillRect/>
          </a:stretch>
        </p:blipFill>
        <p:spPr>
          <a:xfrm rot="10800000">
            <a:off x="0" y="5193665"/>
            <a:ext cx="876935" cy="1257935"/>
          </a:xfrm>
          <a:prstGeom prst="rect">
            <a:avLst/>
          </a:prstGeom>
        </p:spPr>
      </p:pic>
      <p:pic>
        <p:nvPicPr>
          <p:cNvPr id="10" name="图片 9" descr="首页背景-0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rcRect l="36131" t="36426" r="38901"/>
          <a:stretch>
            <a:fillRect/>
          </a:stretch>
        </p:blipFill>
        <p:spPr>
          <a:xfrm rot="10800000" flipH="1">
            <a:off x="11325225" y="1175385"/>
            <a:ext cx="876935" cy="1257935"/>
          </a:xfrm>
          <a:prstGeom prst="rect">
            <a:avLst/>
          </a:prstGeom>
        </p:spPr>
      </p:pic>
      <p:pic>
        <p:nvPicPr>
          <p:cNvPr id="2" name="图片 1" descr="G:\资料文件\设计资料\3. 软件网管界面\OLT网管界面\V3.0\config guide.jpgconfig guide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t="178" b="-178"/>
          <a:stretch>
            <a:fillRect/>
          </a:stretch>
        </p:blipFill>
        <p:spPr>
          <a:xfrm>
            <a:off x="3288030" y="1554480"/>
            <a:ext cx="8117205" cy="4097020"/>
          </a:xfrm>
          <a:prstGeom prst="roundRect">
            <a:avLst>
              <a:gd name="adj" fmla="val 1976"/>
            </a:avLst>
          </a:prstGeom>
          <a:ln>
            <a:solidFill>
              <a:schemeClr val="bg1">
                <a:lumMod val="85000"/>
              </a:schemeClr>
            </a:solidFill>
          </a:ln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PLACING_PICTURE_USER_VIEWPORT" val="{&quot;height&quot;:8731,&quot;width&quot;:12810}"/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PLACING_PICTURE_USER_VIEWPORT" val="{&quot;height&quot;:8731,&quot;width&quot;:12810}"/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SLIDE_ITEM_CNT" val="5"/>
  <p:tag name="KSO_WM_SPECIAL_SOURCE" val="bdnull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UNIT_PLACING_PICTURE_USER_VIEWPORT" val="{&quot;height&quot;:1064,&quot;width&quot;:2056}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  <p:tag name="KSO_WM_UNIT_PLACING_PICTURE_USER_VIEWPORT" val="{&quot;height&quot;:1772,&quot;width&quot;:7420}"/>
</p:tagLst>
</file>

<file path=ppt/tags/tag158.xml><?xml version="1.0" encoding="utf-8"?>
<p:tagLst xmlns:p="http://schemas.openxmlformats.org/presentationml/2006/main">
  <p:tag name="KSO_WM_BEAUTIFY_FLAG" val=""/>
  <p:tag name="KSO_WM_UNIT_PLACING_PICTURE_USER_VIEWPORT" val="{&quot;height&quot;:1080,&quot;width&quot;:7169}"/>
</p:tagLst>
</file>

<file path=ppt/tags/tag159.xml><?xml version="1.0" encoding="utf-8"?>
<p:tagLst xmlns:p="http://schemas.openxmlformats.org/presentationml/2006/main">
  <p:tag name="KSO_WM_BEAUTIFY_FLAG" val=""/>
  <p:tag name="KSO_WM_UNIT_PLACING_PICTURE_USER_VIEWPORT" val="{&quot;height&quot;:1073,&quot;width&quot;:7172}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FULL_TEXT_BEAUTIFY_COPY_ID" val="150995488"/>
  <p:tag name="KSO_WM_SPECIAL_SOURCE" val="bdnull"/>
</p:tagLst>
</file>

<file path=ppt/tags/tag163.xml><?xml version="1.0" encoding="utf-8"?>
<p:tagLst xmlns:p="http://schemas.openxmlformats.org/presentationml/2006/main">
  <p:tag name="KSO_WM_UNIT_PLACING_PICTURE_USER_VIEWPORT" val="{&quot;height&quot;:5414.173228346456,&quot;width&quot;:8737.222047244095}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UNIT_PLACING_PICTURE_USER_VIEWPORT" val="{&quot;height&quot;:707,&quot;width&quot;:1534}"/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  <p:tag name="KSO_WM_UNIT_PLACING_PICTURE_USER_VIEWPORT" val="{&quot;height&quot;:8828,&quot;width&quot;:19060}"/>
</p:tagLst>
</file>

<file path=ppt/tags/tag181.xml><?xml version="1.0" encoding="utf-8"?>
<p:tagLst xmlns:p="http://schemas.openxmlformats.org/presentationml/2006/main">
  <p:tag name="KSO_WM_SPECIAL_SOURCE" val="bdnull"/>
</p:tagLst>
</file>

<file path=ppt/tags/tag182.xml><?xml version="1.0" encoding="utf-8"?>
<p:tagLst xmlns:p="http://schemas.openxmlformats.org/presentationml/2006/main">
  <p:tag name="KSO_WM_UNIT_PLACING_PICTURE_USER_VIEWPORT" val="{&quot;height&quot;:4532,&quot;width&quot;:8338}"/>
</p:tagLst>
</file>

<file path=ppt/tags/tag183.xml><?xml version="1.0" encoding="utf-8"?>
<p:tagLst xmlns:p="http://schemas.openxmlformats.org/presentationml/2006/main">
  <p:tag name="KSO_WM_UNIT_PLACING_PICTURE_USER_VIEWPORT" val="{&quot;height&quot;:5414.173228346456,&quot;width&quot;:8737.222047244095}"/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SPECIAL_SOURCE" val="bdnull"/>
</p:tagLst>
</file>

<file path=ppt/tags/tag191.xml><?xml version="1.0" encoding="utf-8"?>
<p:tagLst xmlns:p="http://schemas.openxmlformats.org/presentationml/2006/main">
  <p:tag name="KSO_WPP_MARK_KEY" val="99ce78c7-4cad-4cfe-a8e5-fd430740fc30"/>
  <p:tag name="COMMONDATA" val="eyJoZGlkIjoiMzNlZGY5ZDQyZmNlZTZhMmM0MzVmOWJmY2E0M2Y2M2IifQ=="/>
  <p:tag name="commondata" val="eyJoZGlkIjoiODNiNDNmOGUxYzQ1MTMzOWExMmIwOWFiZGNlZGVhZTYifQ==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PLACING_PICTURE_USER_VIEWPORT" val="{&quot;height&quot;:8731,&quot;width&quot;:12810}"/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PLACING_PICTURE_USER_VIEWPORT" val="{&quot;height&quot;:8731,&quot;width&quot;:12810}"/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  <p:tag name="KSO_WM_UNIT_PLACING_PICTURE_USER_VIEWPORT" val="{&quot;height&quot;:494,&quot;width&quot;:6386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PLACING_PICTURE_USER_VIEWPORT" val="{&quot;height&quot;:158,&quot;width&quot;:158}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3712</Words>
  <Application>WPS 演示</Application>
  <PresentationFormat>宽屏</PresentationFormat>
  <Paragraphs>198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Segoe UI</vt:lpstr>
      <vt:lpstr>微软雅黑 Light</vt:lpstr>
      <vt:lpstr>Calibri</vt:lpstr>
      <vt:lpstr>Arial Unicode MS</vt:lpstr>
      <vt:lpstr>Wingdings</vt:lpstr>
      <vt:lpstr>Gill Sans MT</vt:lpstr>
      <vt:lpstr>汉仪天宇风行体W</vt:lpstr>
      <vt:lpstr>汉仪程行简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ThinkPad</dc:creator>
  <cp:lastModifiedBy>Jeff锋</cp:lastModifiedBy>
  <cp:revision>943</cp:revision>
  <dcterms:created xsi:type="dcterms:W3CDTF">2020-11-30T06:35:00Z</dcterms:created>
  <dcterms:modified xsi:type="dcterms:W3CDTF">2023-12-08T06:46:21Z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2052-12.1.0.15990</vt:lpwstr>
  </property>
  <property fmtid="{D5CDD505-2E9C-101B-9397-08002B2CF9AE}" pid="3" name="ICV">
    <vt:lpwstr>151BCD9E9B674C6788EB42A81EA30DEF_13</vt:lpwstr>
  </property>
</Properties>
</file>